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2"/>
  </p:notesMasterIdLst>
  <p:sldIdLst>
    <p:sldId id="281" r:id="rId2"/>
    <p:sldId id="257" r:id="rId3"/>
    <p:sldId id="258" r:id="rId4"/>
    <p:sldId id="259" r:id="rId5"/>
    <p:sldId id="260" r:id="rId6"/>
    <p:sldId id="297" r:id="rId7"/>
    <p:sldId id="296" r:id="rId8"/>
    <p:sldId id="295" r:id="rId9"/>
    <p:sldId id="266" r:id="rId10"/>
    <p:sldId id="280" r:id="rId11"/>
    <p:sldId id="267" r:id="rId12"/>
    <p:sldId id="268" r:id="rId13"/>
    <p:sldId id="261" r:id="rId14"/>
    <p:sldId id="262" r:id="rId15"/>
    <p:sldId id="294" r:id="rId16"/>
    <p:sldId id="263" r:id="rId17"/>
    <p:sldId id="264" r:id="rId18"/>
    <p:sldId id="265" r:id="rId19"/>
    <p:sldId id="289" r:id="rId20"/>
    <p:sldId id="274" r:id="rId21"/>
    <p:sldId id="275" r:id="rId22"/>
    <p:sldId id="276" r:id="rId23"/>
    <p:sldId id="277" r:id="rId24"/>
    <p:sldId id="278" r:id="rId25"/>
    <p:sldId id="293" r:id="rId26"/>
    <p:sldId id="285" r:id="rId27"/>
    <p:sldId id="287" r:id="rId28"/>
    <p:sldId id="288" r:id="rId29"/>
    <p:sldId id="290" r:id="rId30"/>
    <p:sldId id="282" r:id="rId31"/>
  </p:sldIdLst>
  <p:sldSz cx="9144000" cy="5143500" type="screen16x9"/>
  <p:notesSz cx="6858000" cy="9144000"/>
  <p:embeddedFontLst>
    <p:embeddedFont>
      <p:font typeface="Google Sans" panose="020B0604020202020204" charset="0"/>
      <p:regular r:id="rId33"/>
      <p:bold r:id="rId34"/>
      <p:italic r:id="rId35"/>
      <p:boldItalic r:id="rId36"/>
    </p:embeddedFont>
    <p:embeddedFont>
      <p:font typeface="Google Sans Medium" panose="020B0604020202020204" charset="0"/>
      <p:regular r:id="rId37"/>
      <p:bold r:id="rId38"/>
      <p:italic r:id="rId39"/>
      <p:boldItalic r:id="rId40"/>
    </p:embeddedFont>
    <p:embeddedFont>
      <p:font typeface="Helvetica Neue Light" panose="020B060402020202020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Condensed" panose="02000000000000000000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8AFF"/>
    <a:srgbClr val="4285F4"/>
    <a:srgbClr val="3C7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0A829-A241-4E6C-9131-2648B6737A8C}" v="2686" dt="2024-03-31T08:18:22.331"/>
  </p1510:revLst>
</p1510:revInfo>
</file>

<file path=ppt/tableStyles.xml><?xml version="1.0" encoding="utf-8"?>
<a:tblStyleLst xmlns:a="http://schemas.openxmlformats.org/drawingml/2006/main" def="{509282A8-E7BB-40CD-A3DD-B3B0E7420F22}">
  <a:tblStyle styleId="{509282A8-E7BB-40CD-A3DD-B3B0E7420F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AC1FE23-E040-4460-80D9-07C3E00B59A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6207c8d87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6207c8d87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Pratiksha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6207c8d87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6207c8d87_0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02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86207c8d87_0_3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86207c8d87_0_3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Mourya/Utkarsh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6207c8d87_0_3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6207c8d87_0_3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Education industry avg: 4-5 %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1c71b18e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1c71b18e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Utkarsh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1c71b18e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1c71b18e6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Very few keywords: can increase as we have more budget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Relevance: Can find out more highly relevant keywords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Segmentation: Previous campaign had one ad group containing all the keywords, separate ads for each keyword trigger can improve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 design: improvement: relevance, content: keyword specific ads (separate ads for separate keywords), ad real estate: add assets like promotions, prices, contact details, lead forms, etc.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79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207c8d87_0_2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207c8d87_0_2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b="1"/>
              <a:t>Market Presence:</a:t>
            </a:r>
            <a:r>
              <a:rPr lang="en-US"/>
              <a:t> Explain that the NGO aims to increase its market presence due to its recent inception.</a:t>
            </a:r>
          </a:p>
          <a:p>
            <a:pPr marL="171450" indent="-171450"/>
            <a:r>
              <a:rPr lang="en-US" b="1"/>
              <a:t>Website Conversions:</a:t>
            </a:r>
            <a:r>
              <a:rPr lang="en-US"/>
              <a:t> Mention that the current conversion rate through the website is low, making it an unsuitable metric for campaign success at this stage.</a:t>
            </a:r>
          </a:p>
          <a:p>
            <a:pPr marL="171450" indent="-171450"/>
            <a:r>
              <a:rPr lang="en-US" b="1"/>
              <a:t>Visibility:</a:t>
            </a:r>
            <a:r>
              <a:rPr lang="en-US"/>
              <a:t> Emphasize the need for high visibility to enter and establish a position in the market.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23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207c8d87_0_2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207c8d87_0_2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/>
              <a:t>Education Sector Insights:</a:t>
            </a:r>
            <a:r>
              <a:rPr lang="en-US"/>
              <a:t> Highlight the unique behavior of customers in the education industry, such as the tendency to revisit websites multiple times to explore various options.</a:t>
            </a:r>
          </a:p>
          <a:p>
            <a:r>
              <a:rPr lang="en-US" b="1"/>
              <a:t>The Value of Revisits:</a:t>
            </a:r>
            <a:r>
              <a:rPr lang="en-US"/>
              <a:t> Explain that revisiting is a crucial part of the decision-making process in education, indicating a high level of interest and engagement.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886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207c8d87_0_2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207c8d87_0_2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1667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207c8d87_0_2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207c8d87_0_2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Pratiksha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83088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207c8d87_0_2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207c8d87_0_2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Pratiksha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949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207c8d87_0_2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207c8d87_0_2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Pratiksha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6207c8d87_0_2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6207c8d87_0_2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Pratiksha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022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6207c8d87_0_1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6207c8d87_0_1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Pratiksha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6207c8d87_0_2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6207c8d87_0_2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buFont typeface="Arial,Sans-Serif"/>
              <a:buChar char="•"/>
            </a:pPr>
            <a:r>
              <a:rPr lang="en-US" dirty="0"/>
              <a:t>Gina J</a:t>
            </a:r>
            <a:r>
              <a:rPr lang="en-US" b="1" dirty="0"/>
              <a:t>oin Our Mission:</a:t>
            </a:r>
            <a:r>
              <a:rPr lang="en-US" dirty="0"/>
              <a:t> Encourage visitors to be a part of improving youth confidence and independence in a natural environment.</a:t>
            </a:r>
          </a:p>
          <a:p>
            <a:pPr marL="171450" indent="-171450" algn="just">
              <a:buFont typeface="Arial,Sans-Serif"/>
              <a:buChar char="•"/>
            </a:pPr>
            <a:r>
              <a:rPr lang="en-US" b="1" dirty="0"/>
              <a:t>Support Our Vision:</a:t>
            </a:r>
            <a:r>
              <a:rPr lang="en-US" dirty="0"/>
              <a:t> Invite individuals to empower youth through community engagement and innovative educational approaches.</a:t>
            </a:r>
          </a:p>
          <a:p>
            <a:pPr marL="171450" indent="-171450" algn="just">
              <a:buFont typeface="Arial,Sans-Serif"/>
              <a:buChar char="•"/>
            </a:pPr>
            <a:r>
              <a:rPr lang="en-US" b="1" dirty="0"/>
              <a:t>Learn More:</a:t>
            </a:r>
            <a:r>
              <a:rPr lang="en-US" dirty="0"/>
              <a:t> Offer information on why the organization emphasizes more than academics, highlighting curiosity, independence, compassion, collaboration, and critical thinking.</a:t>
            </a:r>
          </a:p>
          <a:p>
            <a:pPr marL="171450" indent="-171450" algn="just">
              <a:buFont typeface="Arial,Sans-Serif"/>
              <a:buChar char="•"/>
            </a:pPr>
            <a:r>
              <a:rPr lang="en-US" b="1" dirty="0"/>
              <a:t>Donate:</a:t>
            </a:r>
            <a:r>
              <a:rPr lang="en-US" dirty="0"/>
              <a:t> Provide an option for visitors to contribute financially to support the organization's goals and learning programs.</a:t>
            </a:r>
          </a:p>
          <a:p>
            <a:pPr marL="171450" indent="-171450" algn="just">
              <a:buFont typeface="Arial,Sans-Serif"/>
              <a:buChar char="•"/>
            </a:pPr>
            <a:r>
              <a:rPr lang="en-US" b="1" dirty="0"/>
              <a:t>Volunteer:</a:t>
            </a:r>
            <a:r>
              <a:rPr lang="en-US" dirty="0"/>
              <a:t> Call for community members to sign up and volunteer for various educational and engagement initiatives.</a:t>
            </a:r>
          </a:p>
          <a:p>
            <a:pPr marL="171450" indent="-171450" algn="just">
              <a:buFont typeface="Arial,Sans-Serif"/>
              <a:buChar char="•"/>
            </a:pPr>
            <a:r>
              <a:rPr lang="en-US" b="1" dirty="0"/>
              <a:t>Subscribe:</a:t>
            </a:r>
            <a:r>
              <a:rPr lang="en-US" dirty="0"/>
              <a:t> Ask visitors to subscribe to the newsletter for updates on technological impacts and improvements in learning programs.</a:t>
            </a:r>
          </a:p>
          <a:p>
            <a:pPr marL="171450" indent="-171450" algn="just">
              <a:buFont typeface="Arial,Sans-Serif"/>
              <a:buChar char="•"/>
            </a:pPr>
            <a:r>
              <a:rPr lang="en-US" b="1" dirty="0"/>
              <a:t>Event Registration:</a:t>
            </a:r>
            <a:r>
              <a:rPr lang="en-US" dirty="0"/>
              <a:t> Enable users to buy tickets or register for upcoming events that support the educational mission.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6207c8d87_0_2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6207c8d87_0_2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Gina </a:t>
            </a:r>
            <a:r>
              <a:rPr lang="en"/>
              <a:t>What types of marketing channels do they currently use?</a:t>
            </a:r>
          </a:p>
          <a:p>
            <a:pPr marL="0" indent="0">
              <a:lnSpc>
                <a:spcPct val="114999"/>
              </a:lnSpc>
              <a:buNone/>
            </a:pPr>
            <a:r>
              <a:rPr lang="en"/>
              <a:t>What types of marketing channels do they currently use?</a:t>
            </a:r>
            <a:endParaRPr lang="en-US"/>
          </a:p>
          <a:p>
            <a:pPr marL="0" indent="0">
              <a:lnSpc>
                <a:spcPct val="114999"/>
              </a:lnSpc>
              <a:spcBef>
                <a:spcPts val="1400"/>
              </a:spcBef>
              <a:buNone/>
            </a:pPr>
            <a:r>
              <a:rPr lang="en" b="1"/>
              <a:t>Online Channels</a:t>
            </a:r>
            <a:r>
              <a:rPr lang="en"/>
              <a:t> (Online Advertising, Video (YouTube), Blog, Email, Social (Facebook, Twitter, etc.)</a:t>
            </a:r>
            <a:endParaRPr lang="en-US"/>
          </a:p>
          <a:p>
            <a:pPr marL="0" indent="0">
              <a:lnSpc>
                <a:spcPct val="114999"/>
              </a:lnSpc>
              <a:spcBef>
                <a:spcPts val="1400"/>
              </a:spcBef>
              <a:buNone/>
            </a:pPr>
            <a:r>
              <a:rPr lang="en"/>
              <a:t>They advertise through google ads</a:t>
            </a:r>
          </a:p>
          <a:p>
            <a:pPr marL="0" indent="0">
              <a:lnSpc>
                <a:spcPct val="114999"/>
              </a:lnSpc>
              <a:spcBef>
                <a:spcPts val="1400"/>
              </a:spcBef>
              <a:buNone/>
            </a:pPr>
            <a:r>
              <a:rPr lang="en" b="1"/>
              <a:t>Offline channels </a:t>
            </a:r>
            <a:r>
              <a:rPr lang="en"/>
              <a:t>(TV, direct  mailing, newspapers &amp; print, billboards, door-to-door, fundraising in public areas, event marketing etc.)</a:t>
            </a:r>
            <a:endParaRPr lang="en-US"/>
          </a:p>
          <a:p>
            <a:pPr marL="0" indent="0">
              <a:buNone/>
            </a:pPr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1940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6207c8d87_0_2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6207c8d87_0_2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Utilize platforms like Facebook, Twitter, Instagram, and LinkedIn to share your mission, engage with supporters, and promote events. These platforms offer free or low-cost advertising options to reach a wider audience.</a:t>
            </a:r>
          </a:p>
          <a:p>
            <a:pPr marL="0" indent="0">
              <a:buNone/>
            </a:pPr>
            <a:r>
              <a:rPr lang="en-US"/>
              <a:t>Collaborate with other organizations, businesses, or influencers who share your values. Partnering can help amplify your message and reach new audiences without significant costs.</a:t>
            </a:r>
          </a:p>
          <a:p>
            <a:pPr marL="0" indent="0">
              <a:buNone/>
            </a:pPr>
            <a:r>
              <a:rPr lang="en-US"/>
              <a:t>Reach out to local media outlets to share your story and mission. Press releases, interviews, and feature articles can help raise awareness about your organization at no cost.</a:t>
            </a:r>
          </a:p>
        </p:txBody>
      </p:sp>
    </p:spTree>
    <p:extLst>
      <p:ext uri="{BB962C8B-B14F-4D97-AF65-F5344CB8AC3E}">
        <p14:creationId xmlns:p14="http://schemas.microsoft.com/office/powerpoint/2010/main" val="2863839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Mourya</a:t>
            </a:r>
          </a:p>
        </p:txBody>
      </p:sp>
    </p:spTree>
    <p:extLst>
      <p:ext uri="{BB962C8B-B14F-4D97-AF65-F5344CB8AC3E}">
        <p14:creationId xmlns:p14="http://schemas.microsoft.com/office/powerpoint/2010/main" val="2194037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1c71b18e6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91c71b18e6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Mourya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86207c8d87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86207c8d87_0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ogle Cover Slide">
  <p:cSld name="CUSTOM_2_1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r="-4482"/>
          <a:stretch/>
        </p:blipFill>
        <p:spPr>
          <a:xfrm>
            <a:off x="522575" y="319550"/>
            <a:ext cx="772876" cy="2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ulleted List - Blue">
  <p:cSld name="TITLE_2_3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857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sz="1100" b="0" i="0" u="none" strike="noStrike" cap="non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" name="Google Shape;56;p1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grpSp>
        <p:nvGrpSpPr>
          <p:cNvPr id="58" name="Google Shape;58;p1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59" name="Google Shape;59;p14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Slide - Blue">
  <p:cSld name="TITLE_2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 b="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69" name="Google Shape;69;p1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70" name="Google Shape;70;p15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Color Grey - Core Blue 1">
  <p:cSld name="TITLE_2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44501" y="2175900"/>
            <a:ext cx="2976600" cy="20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>
                <a:solidFill>
                  <a:srgbClr val="5F6368"/>
                </a:solidFill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>
                <a:solidFill>
                  <a:srgbClr val="5F6368"/>
                </a:solidFill>
              </a:defRPr>
            </a:lvl2pPr>
            <a:lvl3pPr marL="1371600" lvl="2" indent="-298450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3pPr>
            <a:lvl4pPr marL="1828800" lvl="3" indent="-298450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4pPr>
            <a:lvl5pPr marL="2286000" lvl="4" indent="-298450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5pPr>
            <a:lvl6pPr marL="2743200" lvl="5" indent="-298450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6pPr>
            <a:lvl7pPr marL="3200400" lvl="6" indent="-298450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F6368"/>
              </a:buClr>
              <a:buSzPts val="1100"/>
              <a:buChar char="●"/>
              <a:defRPr sz="1100">
                <a:solidFill>
                  <a:srgbClr val="5F6368"/>
                </a:solidFill>
              </a:defRPr>
            </a:lvl7pPr>
            <a:lvl8pPr marL="3657600" lvl="7" indent="-298450" rtl="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5F6368"/>
              </a:buClr>
              <a:buSzPts val="1100"/>
              <a:buChar char="○"/>
              <a:defRPr sz="1100">
                <a:solidFill>
                  <a:srgbClr val="5F6368"/>
                </a:solidFill>
              </a:defRPr>
            </a:lvl8pPr>
            <a:lvl9pPr marL="4114800" lvl="8" indent="-298450" rtl="0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Clr>
                <a:srgbClr val="5F6368"/>
              </a:buClr>
              <a:buSzPts val="1100"/>
              <a:buChar char="■"/>
              <a:defRPr sz="1100">
                <a:solidFill>
                  <a:srgbClr val="5F636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44501" y="1365900"/>
            <a:ext cx="38646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4554300" y="0"/>
            <a:ext cx="4589700" cy="5143500"/>
          </a:xfrm>
          <a:prstGeom prst="rect">
            <a:avLst/>
          </a:prstGeom>
          <a:solidFill>
            <a:srgbClr val="F1F3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BDC1C6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600" b="0" i="0" u="none" strike="noStrike" cap="none">
              <a:solidFill>
                <a:srgbClr val="BDC1C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endParaRPr sz="1200" b="0" i="0" u="none" strike="noStrike" cap="non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2"/>
          </p:nvPr>
        </p:nvSpPr>
        <p:spPr>
          <a:xfrm>
            <a:off x="344501" y="4743625"/>
            <a:ext cx="43458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600">
                <a:solidFill>
                  <a:srgbClr val="D5D5D5"/>
                </a:solidFill>
              </a:defRPr>
            </a:lvl9pPr>
          </a:lstStyle>
          <a:p>
            <a:endParaRPr/>
          </a:p>
        </p:txBody>
      </p:sp>
      <p:grpSp>
        <p:nvGrpSpPr>
          <p:cNvPr id="83" name="Google Shape;83;p1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84" name="Google Shape;84;p16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6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uVpqZBi_U4e-VugcUdUWaw_iPxsieEM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reamprepacademyinc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hyperlink" Target="https://drive.google.com/open?id=1ctqGLSGFUEtBxmAsv2KSecRQ0A1jG9ut" TargetMode="Externa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jgEpZTryHh3coO5jH7WbFTzJQLATIQ4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drive.google.com/open?id=1rXGtlkKsV_AZQr703hTvSe1xmZRVdw9Q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A77228-C7C2-93E4-3CBC-BD179EB5A3B6}"/>
              </a:ext>
            </a:extLst>
          </p:cNvPr>
          <p:cNvSpPr txBox="1"/>
          <p:nvPr/>
        </p:nvSpPr>
        <p:spPr>
          <a:xfrm>
            <a:off x="1197951" y="1175972"/>
            <a:ext cx="35279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Google Sans"/>
              </a:rPr>
              <a:t>MID – TERM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521310-D5FC-E51F-C5E2-B8D141E8A32A}"/>
              </a:ext>
            </a:extLst>
          </p:cNvPr>
          <p:cNvSpPr txBox="1"/>
          <p:nvPr/>
        </p:nvSpPr>
        <p:spPr>
          <a:xfrm>
            <a:off x="163096" y="1665702"/>
            <a:ext cx="52355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latin typeface="Google Sans"/>
              </a:rPr>
              <a:t>MGMT 52710 (Spring 2024) – Digital Marketing Application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047CBE-8140-F593-FCB0-A21D54BE1DF4}"/>
              </a:ext>
            </a:extLst>
          </p:cNvPr>
          <p:cNvSpPr txBox="1"/>
          <p:nvPr/>
        </p:nvSpPr>
        <p:spPr>
          <a:xfrm>
            <a:off x="833761" y="2492772"/>
            <a:ext cx="1906831" cy="349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Google Sans"/>
              </a:rPr>
              <a:t>Group 1</a:t>
            </a:r>
          </a:p>
        </p:txBody>
      </p:sp>
      <p:pic>
        <p:nvPicPr>
          <p:cNvPr id="5" name="Picture 4" descr="A light bulb with colorful circles&#10;&#10;Description automatically generated">
            <a:extLst>
              <a:ext uri="{FF2B5EF4-FFF2-40B4-BE49-F238E27FC236}">
                <a16:creationId xmlns:a16="http://schemas.microsoft.com/office/drawing/2014/main" id="{BC855968-896D-D14A-1E90-4608BCA3D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638" y="-440"/>
            <a:ext cx="3879316" cy="5223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F7E605-F70E-0E41-4830-325C3AAD9831}"/>
              </a:ext>
            </a:extLst>
          </p:cNvPr>
          <p:cNvSpPr txBox="1"/>
          <p:nvPr/>
        </p:nvSpPr>
        <p:spPr>
          <a:xfrm>
            <a:off x="821909" y="2838642"/>
            <a:ext cx="363781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Google Sans"/>
                <a:ea typeface="Google Sans"/>
                <a:cs typeface="Google Sans"/>
              </a:rPr>
              <a:t>Utkarsh Prabhakar Patil</a:t>
            </a:r>
          </a:p>
          <a:p>
            <a:r>
              <a:rPr lang="en-US" sz="1600">
                <a:latin typeface="Google Sans"/>
                <a:ea typeface="Google Sans"/>
                <a:cs typeface="Google Sans"/>
              </a:rPr>
              <a:t>Pratiksha Gupta</a:t>
            </a:r>
          </a:p>
          <a:p>
            <a:r>
              <a:rPr lang="en-US" sz="1600">
                <a:latin typeface="Google Sans"/>
                <a:ea typeface="Google Sans"/>
                <a:cs typeface="Google Sans"/>
              </a:rPr>
              <a:t>Mourya Gupta </a:t>
            </a:r>
            <a:r>
              <a:rPr lang="en-US" sz="1600" err="1">
                <a:latin typeface="Google Sans"/>
                <a:ea typeface="Google Sans"/>
                <a:cs typeface="Google Sans"/>
              </a:rPr>
              <a:t>Vakacharla</a:t>
            </a:r>
            <a:endParaRPr lang="en-US" sz="1600">
              <a:latin typeface="Google Sans"/>
              <a:ea typeface="Google Sans"/>
              <a:cs typeface="Google Sans"/>
            </a:endParaRPr>
          </a:p>
          <a:p>
            <a:r>
              <a:rPr lang="en-US" sz="1600">
                <a:latin typeface="Google Sans"/>
                <a:ea typeface="Google Sans"/>
                <a:cs typeface="Google Sans"/>
              </a:rPr>
              <a:t>Gina Margaret D'Cunha</a:t>
            </a:r>
            <a:endParaRPr lang="en-US" sz="1600">
              <a:ea typeface="Google Sans"/>
            </a:endParaRPr>
          </a:p>
          <a:p>
            <a:br>
              <a:rPr lang="en-US" sz="1600">
                <a:latin typeface="Google Sans"/>
                <a:ea typeface="Google Sans"/>
                <a:cs typeface="Google Sans"/>
              </a:rPr>
            </a:br>
            <a:endParaRPr lang="en-US" sz="160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428182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kids playing with toys&#10;&#10;Description automatically generated">
            <a:extLst>
              <a:ext uri="{FF2B5EF4-FFF2-40B4-BE49-F238E27FC236}">
                <a16:creationId xmlns:a16="http://schemas.microsoft.com/office/drawing/2014/main" id="{DE1828D2-DD43-8766-7CB3-4BFA1834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98" y="695"/>
            <a:ext cx="3897405" cy="5115387"/>
          </a:xfrm>
          <a:prstGeom prst="rect">
            <a:avLst/>
          </a:prstGeom>
        </p:spPr>
      </p:pic>
      <p:pic>
        <p:nvPicPr>
          <p:cNvPr id="3" name="Picture 2" descr="A purple and white poster with images of children and a book&#10;&#10;Description automatically generated">
            <a:extLst>
              <a:ext uri="{FF2B5EF4-FFF2-40B4-BE49-F238E27FC236}">
                <a16:creationId xmlns:a16="http://schemas.microsoft.com/office/drawing/2014/main" id="{8F759E7E-A28E-0902-190C-6B70C4C29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562" y="-1100"/>
            <a:ext cx="4127126" cy="51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06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/>
        </p:nvSpPr>
        <p:spPr>
          <a:xfrm>
            <a:off x="192971" y="1619523"/>
            <a:ext cx="7577186" cy="3258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6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Fundraising Events</a:t>
            </a:r>
            <a:endParaRPr lang="en" dirty="0">
              <a:solidFill>
                <a:schemeClr val="tx1"/>
              </a:solidFill>
              <a:ea typeface="Google Sans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" sz="1100" dirty="0">
                <a:ea typeface="Google Sans"/>
              </a:rPr>
              <a:t> </a:t>
            </a:r>
            <a:br>
              <a:rPr lang="en" sz="1100" dirty="0">
                <a:ea typeface="Google Sans"/>
              </a:rPr>
            </a:br>
            <a:r>
              <a:rPr lang="en" sz="1200" dirty="0">
                <a:solidFill>
                  <a:schemeClr val="tx1"/>
                </a:solidFill>
                <a:ea typeface="Google Sans"/>
              </a:rPr>
              <a:t>        </a:t>
            </a:r>
            <a:r>
              <a:rPr lang="en" dirty="0">
                <a:solidFill>
                  <a:schemeClr val="tx1"/>
                </a:solidFill>
                <a:ea typeface="Google Sans"/>
              </a:rPr>
              <a:t>Mothers Brunch Tea &amp; Me Picnic  </a:t>
            </a:r>
            <a:br>
              <a:rPr lang="en" dirty="0">
                <a:ea typeface="Google Sans"/>
              </a:rPr>
            </a:br>
            <a:r>
              <a:rPr lang="en" dirty="0">
                <a:solidFill>
                  <a:schemeClr val="tx1"/>
                </a:solidFill>
                <a:ea typeface="Google Sans"/>
              </a:rPr>
              <a:t>       May 18th Community Youth &amp; Family Day</a:t>
            </a:r>
            <a:br>
              <a:rPr lang="en" dirty="0">
                <a:ea typeface="Google Sans"/>
              </a:rPr>
            </a:br>
            <a:r>
              <a:rPr lang="en" dirty="0">
                <a:solidFill>
                  <a:schemeClr val="tx1"/>
                </a:solidFill>
                <a:ea typeface="Google Sans"/>
              </a:rPr>
              <a:t>       Buddy &amp; Me Cookout June</a:t>
            </a:r>
            <a:br>
              <a:rPr lang="en" dirty="0">
                <a:ea typeface="Google Sans"/>
              </a:rPr>
            </a:br>
            <a:r>
              <a:rPr lang="en" dirty="0">
                <a:solidFill>
                  <a:schemeClr val="tx1"/>
                </a:solidFill>
                <a:ea typeface="Google Sans"/>
              </a:rPr>
              <a:t>       July Open House</a:t>
            </a:r>
          </a:p>
          <a:p>
            <a:pPr>
              <a:buSzPts val="1100"/>
            </a:pPr>
            <a:endParaRPr lang="en" sz="1200" dirty="0">
              <a:solidFill>
                <a:schemeClr val="tx1"/>
              </a:solidFill>
              <a:ea typeface="Google Sans"/>
            </a:endParaRPr>
          </a:p>
          <a:p>
            <a:pPr marL="285750" indent="-285750">
              <a:buSzPts val="1100"/>
              <a:buChar char="•"/>
            </a:pPr>
            <a:r>
              <a:rPr lang="en" sz="1600" b="1" dirty="0">
                <a:solidFill>
                  <a:schemeClr val="tx1"/>
                </a:solidFill>
                <a:ea typeface="Google Sans"/>
              </a:rPr>
              <a:t>Opportunities</a:t>
            </a:r>
          </a:p>
          <a:p>
            <a:pPr marL="285750" indent="-285750">
              <a:buSzPts val="1100"/>
              <a:buChar char="•"/>
            </a:pPr>
            <a:endParaRPr lang="en" sz="1600" b="1" dirty="0">
              <a:solidFill>
                <a:schemeClr val="tx1"/>
              </a:solidFill>
              <a:ea typeface="Google Sans"/>
            </a:endParaRPr>
          </a:p>
          <a:p>
            <a:pPr>
              <a:buSzPts val="1100"/>
            </a:pPr>
            <a:r>
              <a:rPr lang="en" sz="1200" dirty="0">
                <a:solidFill>
                  <a:schemeClr val="tx1"/>
                </a:solidFill>
                <a:ea typeface="Google Sans"/>
              </a:rPr>
              <a:t>       </a:t>
            </a:r>
            <a:r>
              <a:rPr lang="en" dirty="0">
                <a:solidFill>
                  <a:schemeClr val="tx1"/>
                </a:solidFill>
                <a:ea typeface="Google Sans"/>
              </a:rPr>
              <a:t>Social Media Marketing</a:t>
            </a:r>
          </a:p>
          <a:p>
            <a:pPr>
              <a:buSzPts val="1100"/>
            </a:pPr>
            <a:r>
              <a:rPr lang="en" dirty="0">
                <a:solidFill>
                  <a:schemeClr val="tx1"/>
                </a:solidFill>
                <a:ea typeface="Google Sans"/>
              </a:rPr>
              <a:t>      Partnerships</a:t>
            </a:r>
          </a:p>
          <a:p>
            <a:pPr>
              <a:buSzPts val="1100"/>
            </a:pPr>
            <a:r>
              <a:rPr lang="en" dirty="0">
                <a:solidFill>
                  <a:schemeClr val="tx1"/>
                </a:solidFill>
                <a:ea typeface="Google Sans"/>
              </a:rPr>
              <a:t>      Public Relations</a:t>
            </a:r>
          </a:p>
          <a:p>
            <a:pPr>
              <a:buSzPts val="1100"/>
            </a:pPr>
            <a:endParaRPr lang="en" sz="1800" dirty="0">
              <a:solidFill>
                <a:schemeClr val="tx1"/>
              </a:solidFill>
              <a:ea typeface="Google Sans"/>
            </a:endParaRPr>
          </a:p>
          <a:p>
            <a:pPr algn="ctr">
              <a:lnSpc>
                <a:spcPct val="130000"/>
              </a:lnSpc>
              <a:buClr>
                <a:schemeClr val="accent2"/>
              </a:buClr>
              <a:buSzPts val="1100"/>
            </a:pPr>
            <a:endParaRPr lang="en" sz="1100" dirty="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algn="ctr">
              <a:lnSpc>
                <a:spcPct val="130000"/>
              </a:lnSpc>
              <a:buClr>
                <a:schemeClr val="accent2"/>
              </a:buClr>
              <a:buSzPts val="1100"/>
            </a:pPr>
            <a:endParaRPr lang="en-US" dirty="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832603" y="262225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Current Marketing</a:t>
            </a:r>
            <a:endParaRPr sz="24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0" name="Google Shape;160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6780" y="-382323"/>
            <a:ext cx="2027605" cy="182622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6623275" y="2030875"/>
            <a:ext cx="1489800" cy="234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1"/>
          <p:cNvSpPr txBox="1"/>
          <p:nvPr/>
        </p:nvSpPr>
        <p:spPr>
          <a:xfrm>
            <a:off x="-93243" y="1072326"/>
            <a:ext cx="399254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" sz="1600" b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Current Ad Grants Campaigns</a:t>
            </a:r>
            <a:endParaRPr lang="en-US" sz="1600" b="1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</p:txBody>
      </p:sp>
      <p:pic>
        <p:nvPicPr>
          <p:cNvPr id="2" name="Picture 1" descr="May be a graphic of 4 people, child and text that says 'Dream Preparatory Academy INC NEW STUDENT ADMISSION WHY CHOOSE US? At Dream Preparatory Academy Inc., we take pride in being licensed non-profi educational institution that seamlessly integrates the time-tested Montessori philosophy the cutting- edge principles of STEAM education. $30 Registration February 1-29 2024 FACILITY Tuition $150/WK Montessori Curriculum STEAM Curriculum 2k-5k Classrooms Spanish, French, &amp; American Sign Language Curriculum ENROLL TODAY 864-794-5515 www.DreamPrepAcademyInc.Org'">
            <a:extLst>
              <a:ext uri="{FF2B5EF4-FFF2-40B4-BE49-F238E27FC236}">
                <a16:creationId xmlns:a16="http://schemas.microsoft.com/office/drawing/2014/main" id="{24658AC5-D150-267E-5174-670CDE5DF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238" y="689760"/>
            <a:ext cx="3314698" cy="429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75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C6F77C-AE1A-0535-7A6E-3FF3CA633CA5}"/>
              </a:ext>
            </a:extLst>
          </p:cNvPr>
          <p:cNvSpPr txBox="1"/>
          <p:nvPr/>
        </p:nvSpPr>
        <p:spPr>
          <a:xfrm>
            <a:off x="2120834" y="253823"/>
            <a:ext cx="58011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latin typeface="Google Sans"/>
              </a:rPr>
              <a:t>Current Google Ads Campaign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062625-A751-3BEF-F002-32579B018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04" r="151" b="-209"/>
          <a:stretch/>
        </p:blipFill>
        <p:spPr>
          <a:xfrm>
            <a:off x="333656" y="1414182"/>
            <a:ext cx="3714192" cy="2499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B9FB1A-8D9C-5A25-4C3F-EDDCBF4F829B}"/>
              </a:ext>
            </a:extLst>
          </p:cNvPr>
          <p:cNvSpPr txBox="1"/>
          <p:nvPr/>
        </p:nvSpPr>
        <p:spPr>
          <a:xfrm>
            <a:off x="948356" y="982633"/>
            <a:ext cx="24908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CAMPAIGN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20D295-3828-D7A9-9611-FF69C54B3B2D}"/>
              </a:ext>
            </a:extLst>
          </p:cNvPr>
          <p:cNvSpPr txBox="1"/>
          <p:nvPr/>
        </p:nvSpPr>
        <p:spPr>
          <a:xfrm>
            <a:off x="579203" y="4434259"/>
            <a:ext cx="36998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Top Search Words</a:t>
            </a:r>
            <a:r>
              <a:rPr lang="en-US"/>
              <a:t> – Montessori, School, Near me, Greenville, Early Childhood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FA6FD8-6A2B-8C62-49A2-16C25A149964}"/>
              </a:ext>
            </a:extLst>
          </p:cNvPr>
          <p:cNvSpPr txBox="1"/>
          <p:nvPr/>
        </p:nvSpPr>
        <p:spPr>
          <a:xfrm>
            <a:off x="721157" y="4081053"/>
            <a:ext cx="32017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Impressions</a:t>
            </a:r>
            <a:r>
              <a:rPr lang="en-US"/>
              <a:t> – 760        </a:t>
            </a:r>
            <a:r>
              <a:rPr lang="en-US" b="1">
                <a:solidFill>
                  <a:srgbClr val="FF0000"/>
                </a:solidFill>
              </a:rPr>
              <a:t>Clicks</a:t>
            </a:r>
            <a:r>
              <a:rPr lang="en-US"/>
              <a:t> - 55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CF6EB3-2D8D-5DCE-7C33-7BD841B8D3F3}"/>
              </a:ext>
            </a:extLst>
          </p:cNvPr>
          <p:cNvSpPr txBox="1"/>
          <p:nvPr/>
        </p:nvSpPr>
        <p:spPr>
          <a:xfrm>
            <a:off x="5335458" y="982633"/>
            <a:ext cx="249086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CAMPAIGN 2</a:t>
            </a:r>
          </a:p>
        </p:txBody>
      </p:sp>
      <p:pic>
        <p:nvPicPr>
          <p:cNvPr id="8" name="Picture 7" descr="A screenshot of a website&#10;&#10;Description automatically generated">
            <a:extLst>
              <a:ext uri="{FF2B5EF4-FFF2-40B4-BE49-F238E27FC236}">
                <a16:creationId xmlns:a16="http://schemas.microsoft.com/office/drawing/2014/main" id="{F984AD72-696B-B525-B12F-49D0DC2C4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815" y="1827680"/>
            <a:ext cx="4639797" cy="1857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E10E1-E197-5507-8521-8EED6E262E52}"/>
              </a:ext>
            </a:extLst>
          </p:cNvPr>
          <p:cNvSpPr txBox="1"/>
          <p:nvPr/>
        </p:nvSpPr>
        <p:spPr>
          <a:xfrm>
            <a:off x="5063436" y="4081053"/>
            <a:ext cx="32017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Impressions</a:t>
            </a:r>
            <a:r>
              <a:rPr lang="en-US"/>
              <a:t> – 0        </a:t>
            </a:r>
            <a:r>
              <a:rPr lang="en-US" b="1">
                <a:solidFill>
                  <a:srgbClr val="FF0000"/>
                </a:solidFill>
              </a:rPr>
              <a:t>Clicks</a:t>
            </a:r>
            <a:r>
              <a:rPr lang="en-US"/>
              <a:t> - 0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A5E008-EF63-8F16-E263-A0A40A640371}"/>
              </a:ext>
            </a:extLst>
          </p:cNvPr>
          <p:cNvSpPr txBox="1"/>
          <p:nvPr/>
        </p:nvSpPr>
        <p:spPr>
          <a:xfrm>
            <a:off x="4730982" y="4434259"/>
            <a:ext cx="369981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Keywords</a:t>
            </a:r>
            <a:r>
              <a:rPr lang="en-US"/>
              <a:t> – childcare, </a:t>
            </a:r>
            <a:r>
              <a:rPr lang="en-US" err="1"/>
              <a:t>montessori</a:t>
            </a:r>
            <a:r>
              <a:rPr lang="en-US"/>
              <a:t> school, preschool, daycare, Childcare</a:t>
            </a:r>
          </a:p>
        </p:txBody>
      </p:sp>
    </p:spTree>
    <p:extLst>
      <p:ext uri="{BB962C8B-B14F-4D97-AF65-F5344CB8AC3E}">
        <p14:creationId xmlns:p14="http://schemas.microsoft.com/office/powerpoint/2010/main" val="40833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259075" y="195375"/>
            <a:ext cx="42267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oogle Sans"/>
                <a:ea typeface="Google Sans"/>
                <a:cs typeface="Google Sans"/>
                <a:sym typeface="Google Sans"/>
              </a:rPr>
              <a:t>Current Account Performance</a:t>
            </a:r>
            <a:endParaRPr sz="2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5157100" y="1186850"/>
            <a:ext cx="3283500" cy="270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/>
              <a:buNone/>
            </a:pPr>
            <a:r>
              <a:rPr lang="en" sz="1400" i="1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{{Image </a:t>
            </a:r>
            <a:r>
              <a:rPr lang="en" i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or graph, perhaps showing recent account performance trends</a:t>
            </a:r>
            <a:r>
              <a:rPr lang="en" sz="1400" i="1" u="none" strike="noStrike" cap="none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}}</a:t>
            </a:r>
            <a:endParaRPr i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2" name="Google Shape;172;p22"/>
          <p:cNvGrpSpPr/>
          <p:nvPr/>
        </p:nvGrpSpPr>
        <p:grpSpPr>
          <a:xfrm>
            <a:off x="304800" y="685800"/>
            <a:ext cx="3000000" cy="974400"/>
            <a:chOff x="304800" y="762000"/>
            <a:chExt cx="3000000" cy="974400"/>
          </a:xfrm>
        </p:grpSpPr>
        <p:sp>
          <p:nvSpPr>
            <p:cNvPr id="173" name="Google Shape;173;p22"/>
            <p:cNvSpPr txBox="1"/>
            <p:nvPr/>
          </p:nvSpPr>
          <p:spPr>
            <a:xfrm>
              <a:off x="304800" y="762000"/>
              <a:ext cx="3000000" cy="9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3367D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Impressions</a:t>
              </a:r>
              <a:endParaRPr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>
                <a:lnSpc>
                  <a:spcPct val="90000"/>
                </a:lnSpc>
              </a:pPr>
              <a:r>
                <a:rPr lang="en" sz="11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        </a:t>
              </a:r>
              <a:endParaRPr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>
                <a:lnSpc>
                  <a:spcPct val="90000"/>
                </a:lnSpc>
              </a:pPr>
              <a:r>
                <a:rPr lang="en" sz="10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         Impressions Desktop: 326</a:t>
              </a:r>
              <a:endPara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>
                <a:lnSpc>
                  <a:spcPct val="90000"/>
                </a:lnSpc>
              </a:pPr>
              <a:r>
                <a:rPr lang="en" sz="10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         </a:t>
              </a:r>
              <a:br>
                <a:rPr lang="en" sz="1000"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lang="en" sz="10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         Impressions Mobile: 428</a:t>
              </a:r>
              <a:endParaRPr/>
            </a:p>
          </p:txBody>
        </p:sp>
        <p:pic>
          <p:nvPicPr>
            <p:cNvPr id="174" name="Google Shape;174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4350" y="1186850"/>
              <a:ext cx="1395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2"/>
            <p:cNvPicPr preferRelativeResize="0"/>
            <p:nvPr/>
          </p:nvPicPr>
          <p:blipFill rotWithShape="1">
            <a:blip r:embed="rId4">
              <a:alphaModFix amt="83000"/>
            </a:blip>
            <a:srcRect/>
            <a:stretch/>
          </p:blipFill>
          <p:spPr>
            <a:xfrm>
              <a:off x="464350" y="1461775"/>
              <a:ext cx="139500" cy="1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Google Shape;176;p22"/>
          <p:cNvGrpSpPr/>
          <p:nvPr/>
        </p:nvGrpSpPr>
        <p:grpSpPr>
          <a:xfrm>
            <a:off x="304800" y="1676400"/>
            <a:ext cx="3000000" cy="974400"/>
            <a:chOff x="304800" y="1752600"/>
            <a:chExt cx="3000000" cy="974400"/>
          </a:xfrm>
        </p:grpSpPr>
        <p:sp>
          <p:nvSpPr>
            <p:cNvPr id="177" name="Google Shape;177;p22"/>
            <p:cNvSpPr txBox="1"/>
            <p:nvPr/>
          </p:nvSpPr>
          <p:spPr>
            <a:xfrm>
              <a:off x="304800" y="1752600"/>
              <a:ext cx="3000000" cy="97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DB4437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Clicks</a:t>
              </a:r>
              <a:endParaRPr sz="1300">
                <a:solidFill>
                  <a:srgbClr val="DB4437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>
                <a:lnSpc>
                  <a:spcPct val="90000"/>
                </a:lnSpc>
              </a:pPr>
              <a:r>
                <a:rPr lang="en" sz="11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        </a:t>
              </a:r>
              <a:endParaRPr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>
                <a:lnSpc>
                  <a:spcPct val="90000"/>
                </a:lnSpc>
              </a:pPr>
              <a:r>
                <a:rPr lang="en" sz="10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         Clicks Desktop: 31 </a:t>
              </a:r>
              <a:endPara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>
                <a:lnSpc>
                  <a:spcPct val="90000"/>
                </a:lnSpc>
              </a:pPr>
              <a:r>
                <a:rPr lang="en" sz="10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         </a:t>
              </a:r>
              <a:br>
                <a:rPr lang="en" sz="1000">
                  <a:latin typeface="Google Sans"/>
                  <a:ea typeface="Google Sans"/>
                  <a:cs typeface="Google Sans"/>
                  <a:sym typeface="Google Sans"/>
                </a:rPr>
              </a:br>
              <a:r>
                <a:rPr lang="en" sz="10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         Clicks Mobile: 24</a:t>
              </a:r>
              <a:endParaRPr/>
            </a:p>
          </p:txBody>
        </p:sp>
        <p:pic>
          <p:nvPicPr>
            <p:cNvPr id="178" name="Google Shape;178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4350" y="2177450"/>
              <a:ext cx="1395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22"/>
            <p:cNvPicPr preferRelativeResize="0"/>
            <p:nvPr/>
          </p:nvPicPr>
          <p:blipFill rotWithShape="1">
            <a:blip r:embed="rId4">
              <a:alphaModFix amt="83000"/>
            </a:blip>
            <a:srcRect/>
            <a:stretch/>
          </p:blipFill>
          <p:spPr>
            <a:xfrm>
              <a:off x="464350" y="2452375"/>
              <a:ext cx="139500" cy="18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180;p22"/>
          <p:cNvGrpSpPr/>
          <p:nvPr/>
        </p:nvGrpSpPr>
        <p:grpSpPr>
          <a:xfrm>
            <a:off x="304800" y="2743200"/>
            <a:ext cx="3645900" cy="1021500"/>
            <a:chOff x="304800" y="2743200"/>
            <a:chExt cx="3645900" cy="1021500"/>
          </a:xfrm>
        </p:grpSpPr>
        <p:sp>
          <p:nvSpPr>
            <p:cNvPr id="181" name="Google Shape;181;p22"/>
            <p:cNvSpPr txBox="1"/>
            <p:nvPr/>
          </p:nvSpPr>
          <p:spPr>
            <a:xfrm>
              <a:off x="304800" y="2743200"/>
              <a:ext cx="3645900" cy="10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4B400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Clickthrough rate (CTR)</a:t>
              </a:r>
              <a:br>
                <a:rPr lang="en" sz="1100">
                  <a:latin typeface="Google Sans"/>
                  <a:ea typeface="Google Sans"/>
                  <a:cs typeface="Google Sans"/>
                </a:rPr>
              </a:br>
              <a:endParaRPr sz="1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>
                <a:lnSpc>
                  <a:spcPct val="90000"/>
                </a:lnSpc>
              </a:pPr>
              <a:r>
                <a:rPr lang="en" sz="10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         CTR Desktop: 9.51%</a:t>
              </a:r>
              <a:br>
                <a:rPr lang="en" sz="1000">
                  <a:latin typeface="Google Sans"/>
                  <a:ea typeface="Google Sans"/>
                  <a:cs typeface="Google Sans"/>
                </a:rPr>
              </a:br>
              <a:endParaRPr sz="12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  <a:p>
              <a:pPr>
                <a:lnSpc>
                  <a:spcPct val="90000"/>
                </a:lnSpc>
              </a:pPr>
              <a:r>
                <a:rPr lang="en" sz="1000">
                  <a:solidFill>
                    <a:srgbClr val="666666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         CTR Mobile: 5.61%</a:t>
              </a:r>
              <a:endParaRPr sz="1100">
                <a:solidFill>
                  <a:srgbClr val="DB4437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82" name="Google Shape;182;p2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4350" y="3168050"/>
              <a:ext cx="139500" cy="1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22"/>
            <p:cNvPicPr preferRelativeResize="0"/>
            <p:nvPr/>
          </p:nvPicPr>
          <p:blipFill rotWithShape="1">
            <a:blip r:embed="rId4">
              <a:alphaModFix amt="83000"/>
            </a:blip>
            <a:srcRect/>
            <a:stretch/>
          </p:blipFill>
          <p:spPr>
            <a:xfrm>
              <a:off x="464350" y="3472800"/>
              <a:ext cx="139500" cy="18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22"/>
          <p:cNvSpPr txBox="1"/>
          <p:nvPr/>
        </p:nvSpPr>
        <p:spPr>
          <a:xfrm>
            <a:off x="304800" y="3886200"/>
            <a:ext cx="3000000" cy="683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38761D"/>
                </a:solidFill>
                <a:latin typeface="Google Sans"/>
                <a:ea typeface="Google Sans"/>
                <a:cs typeface="Google Sans"/>
                <a:sym typeface="Google Sans"/>
              </a:rPr>
              <a:t>Conversions/Conversion Rates</a:t>
            </a:r>
            <a:endParaRPr sz="13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rgbClr val="38761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36550">
              <a:lnSpc>
                <a:spcPct val="90000"/>
              </a:lnSpc>
              <a:buClr>
                <a:srgbClr val="666666"/>
              </a:buClr>
              <a:buSzPts val="1700"/>
              <a:buFont typeface="Google Sans"/>
              <a:buChar char="●"/>
            </a:pPr>
            <a:r>
              <a:rPr lang="en" sz="10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Conversions over the past 30 days: 0%</a:t>
            </a:r>
            <a:endParaRPr sz="120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indent="-336550">
              <a:lnSpc>
                <a:spcPct val="90000"/>
              </a:lnSpc>
              <a:buClr>
                <a:srgbClr val="666666"/>
              </a:buClr>
              <a:buSzPts val="1700"/>
              <a:buFont typeface="Google Sans"/>
              <a:buChar char="●"/>
            </a:pPr>
            <a:r>
              <a:rPr lang="en" sz="1000" dirty="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Conversion Rates: 0%</a:t>
            </a:r>
            <a:endParaRPr dirty="0"/>
          </a:p>
        </p:txBody>
      </p:sp>
      <p:pic>
        <p:nvPicPr>
          <p:cNvPr id="2" name="Picture 1" descr="A graph showing a line&#10;&#10;Description automatically generated">
            <a:extLst>
              <a:ext uri="{FF2B5EF4-FFF2-40B4-BE49-F238E27FC236}">
                <a16:creationId xmlns:a16="http://schemas.microsoft.com/office/drawing/2014/main" id="{B576D8CF-0708-8027-AF64-E828FC395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9818" y="922916"/>
            <a:ext cx="4182340" cy="32911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8E38A6-C293-2573-A0E5-BE82EBF6713D}"/>
              </a:ext>
            </a:extLst>
          </p:cNvPr>
          <p:cNvSpPr txBox="1"/>
          <p:nvPr/>
        </p:nvSpPr>
        <p:spPr>
          <a:xfrm>
            <a:off x="4793608" y="616214"/>
            <a:ext cx="41486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Impressions from Jan 31, 2024 to May 15, 2024.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2989975" y="1196175"/>
            <a:ext cx="5075700" cy="7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024575" y="1247425"/>
            <a:ext cx="49641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lang="en-US" sz="10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1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Current enrolment is at zero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1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Targeted enrolment is 20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222157" y="2469497"/>
            <a:ext cx="2701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D49"/>
              </a:buClr>
              <a:buFont typeface="Roboto Condensed"/>
              <a:buNone/>
            </a:pPr>
            <a:r>
              <a:rPr lang="en-US" sz="2400">
                <a:solidFill>
                  <a:srgbClr val="92D050"/>
                </a:solidFill>
                <a:latin typeface="Google Sans"/>
                <a:ea typeface="Google Sans"/>
                <a:cs typeface="Google Sans"/>
                <a:sym typeface="Google Sans"/>
              </a:rPr>
              <a:t>Improve reach</a:t>
            </a:r>
            <a:endParaRPr lang="en-US" sz="2400" i="0" u="none" strike="noStrike" cap="none">
              <a:solidFill>
                <a:srgbClr val="92D05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344900" y="262225"/>
            <a:ext cx="6516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Nonprofit Marketing Goals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2989975" y="2549228"/>
            <a:ext cx="5075700" cy="416995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1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Current impressions for 2 months are at 760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1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Localized targeting</a:t>
            </a:r>
          </a:p>
        </p:txBody>
      </p:sp>
      <p:sp>
        <p:nvSpPr>
          <p:cNvPr id="200" name="Google Shape;200;p23"/>
          <p:cNvSpPr txBox="1"/>
          <p:nvPr/>
        </p:nvSpPr>
        <p:spPr>
          <a:xfrm>
            <a:off x="255601" y="1309725"/>
            <a:ext cx="2668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lang="en" sz="23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Improve Enrolment </a:t>
            </a:r>
            <a:endParaRPr sz="2300" i="0" u="none" strike="noStrike" cap="none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92;p23">
            <a:extLst>
              <a:ext uri="{FF2B5EF4-FFF2-40B4-BE49-F238E27FC236}">
                <a16:creationId xmlns:a16="http://schemas.microsoft.com/office/drawing/2014/main" id="{6AEF6BDC-3A0D-AD45-8424-03C1F7176571}"/>
              </a:ext>
            </a:extLst>
          </p:cNvPr>
          <p:cNvSpPr txBox="1"/>
          <p:nvPr/>
        </p:nvSpPr>
        <p:spPr>
          <a:xfrm>
            <a:off x="222157" y="3426504"/>
            <a:ext cx="2701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D49"/>
              </a:buClr>
              <a:buFont typeface="Roboto Condensed"/>
              <a:buNone/>
            </a:pPr>
            <a:r>
              <a:rPr lang="en" sz="24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Promote Events</a:t>
            </a:r>
            <a:endParaRPr sz="2400" i="0" u="none" strike="noStrike" cap="none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197;p23">
            <a:extLst>
              <a:ext uri="{FF2B5EF4-FFF2-40B4-BE49-F238E27FC236}">
                <a16:creationId xmlns:a16="http://schemas.microsoft.com/office/drawing/2014/main" id="{BDC782F2-5F17-FA64-D168-227A2437EA8E}"/>
              </a:ext>
            </a:extLst>
          </p:cNvPr>
          <p:cNvSpPr/>
          <p:nvPr/>
        </p:nvSpPr>
        <p:spPr>
          <a:xfrm>
            <a:off x="2989975" y="3506235"/>
            <a:ext cx="5075700" cy="969126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1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Current fundraising events: </a:t>
            </a:r>
          </a:p>
          <a:p>
            <a:pPr lvl="1">
              <a:lnSpc>
                <a:spcPct val="115000"/>
              </a:lnSpc>
              <a:buClr>
                <a:srgbClr val="595959"/>
              </a:buClr>
            </a:pPr>
            <a:r>
              <a:rPr lang="en-US" sz="13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	</a:t>
            </a:r>
            <a:r>
              <a:rPr lang="en" sz="1000">
                <a:solidFill>
                  <a:srgbClr val="595959"/>
                </a:solidFill>
                <a:latin typeface="Google Sans"/>
                <a:ea typeface="Google Sans"/>
                <a:cs typeface="Google Sans"/>
              </a:rPr>
              <a:t>Mothers Brunch Tea &amp; Me Picnic</a:t>
            </a:r>
          </a:p>
          <a:p>
            <a:pPr lvl="1">
              <a:lnSpc>
                <a:spcPct val="115000"/>
              </a:lnSpc>
              <a:buClr>
                <a:srgbClr val="595959"/>
              </a:buClr>
            </a:pPr>
            <a:r>
              <a:rPr lang="en" sz="1000">
                <a:solidFill>
                  <a:srgbClr val="595959"/>
                </a:solidFill>
                <a:latin typeface="Google Sans"/>
                <a:ea typeface="Google Sans"/>
                <a:cs typeface="Google Sans"/>
              </a:rPr>
              <a:t>	</a:t>
            </a:r>
            <a:r>
              <a:rPr lang="en-GB" sz="1000">
                <a:solidFill>
                  <a:srgbClr val="595959"/>
                </a:solidFill>
                <a:latin typeface="Google Sans"/>
                <a:ea typeface="Google Sans"/>
                <a:cs typeface="Google Sans"/>
              </a:rPr>
              <a:t>Community Youth &amp; Family Day</a:t>
            </a:r>
          </a:p>
          <a:p>
            <a:pPr lvl="1">
              <a:lnSpc>
                <a:spcPct val="115000"/>
              </a:lnSpc>
              <a:buClr>
                <a:srgbClr val="595959"/>
              </a:buClr>
            </a:pPr>
            <a:r>
              <a:rPr lang="en-GB" sz="1000">
                <a:solidFill>
                  <a:srgbClr val="595959"/>
                </a:solidFill>
                <a:latin typeface="Google Sans"/>
                <a:ea typeface="Google Sans"/>
                <a:cs typeface="Google Sans"/>
              </a:rPr>
              <a:t>	Buddy &amp; Me Cookout June</a:t>
            </a:r>
          </a:p>
          <a:p>
            <a:pPr lvl="1">
              <a:lnSpc>
                <a:spcPct val="115000"/>
              </a:lnSpc>
              <a:buClr>
                <a:srgbClr val="595959"/>
              </a:buClr>
            </a:pPr>
            <a:r>
              <a:rPr lang="en" sz="1000">
                <a:solidFill>
                  <a:srgbClr val="595959"/>
                </a:solidFill>
                <a:latin typeface="Google Sans"/>
                <a:ea typeface="Google Sans"/>
                <a:cs typeface="Google Sans"/>
              </a:rPr>
              <a:t>	</a:t>
            </a:r>
            <a:r>
              <a:rPr lang="en-GB" sz="1000">
                <a:solidFill>
                  <a:srgbClr val="595959"/>
                </a:solidFill>
                <a:latin typeface="Google Sans"/>
                <a:ea typeface="Google Sans"/>
                <a:cs typeface="Google Sans"/>
              </a:rPr>
              <a:t>July Open House</a:t>
            </a:r>
            <a:endParaRPr lang="en" sz="1000">
              <a:solidFill>
                <a:srgbClr val="595959"/>
              </a:solidFill>
              <a:latin typeface="Google Sans"/>
              <a:ea typeface="Google Sans"/>
              <a:cs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2989975" y="1196175"/>
            <a:ext cx="5075700" cy="7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3024575" y="1247425"/>
            <a:ext cx="49641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1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Improved CTR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1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Improved Ad relevance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100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Service offerings</a:t>
            </a:r>
            <a:endParaRPr sz="100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222157" y="2387723"/>
            <a:ext cx="2701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D49"/>
              </a:buClr>
              <a:buFont typeface="Roboto Condensed"/>
              <a:buNone/>
            </a:pPr>
            <a:r>
              <a:rPr lang="en-US" sz="2400">
                <a:solidFill>
                  <a:srgbClr val="92D050"/>
                </a:solidFill>
                <a:latin typeface="Google Sans"/>
                <a:ea typeface="Google Sans"/>
                <a:cs typeface="Google Sans"/>
                <a:sym typeface="Google Sans"/>
              </a:rPr>
              <a:t>Improve reach</a:t>
            </a:r>
            <a:endParaRPr lang="en-US" sz="2400" i="0" u="none" strike="noStrike" cap="none">
              <a:solidFill>
                <a:srgbClr val="92D05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344900" y="262225"/>
            <a:ext cx="6516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Proposed Strategies to Achieve these Goals</a:t>
            </a:r>
          </a:p>
        </p:txBody>
      </p:sp>
      <p:sp>
        <p:nvSpPr>
          <p:cNvPr id="197" name="Google Shape;197;p23"/>
          <p:cNvSpPr/>
          <p:nvPr/>
        </p:nvSpPr>
        <p:spPr>
          <a:xfrm>
            <a:off x="2989975" y="2467454"/>
            <a:ext cx="5075700" cy="558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lang="en-US" sz="10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1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Higher Bidding budget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-US" sz="10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Higher number of keywords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lang="en-US" sz="10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0" name="Google Shape;200;p23"/>
          <p:cNvSpPr txBox="1"/>
          <p:nvPr/>
        </p:nvSpPr>
        <p:spPr>
          <a:xfrm>
            <a:off x="255601" y="1309725"/>
            <a:ext cx="2668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lang="en" sz="23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Improve Enrolment </a:t>
            </a:r>
            <a:endParaRPr sz="2300" i="0" u="none" strike="noStrike" cap="none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92;p23">
            <a:extLst>
              <a:ext uri="{FF2B5EF4-FFF2-40B4-BE49-F238E27FC236}">
                <a16:creationId xmlns:a16="http://schemas.microsoft.com/office/drawing/2014/main" id="{6AEF6BDC-3A0D-AD45-8424-03C1F7176571}"/>
              </a:ext>
            </a:extLst>
          </p:cNvPr>
          <p:cNvSpPr txBox="1"/>
          <p:nvPr/>
        </p:nvSpPr>
        <p:spPr>
          <a:xfrm>
            <a:off x="222157" y="3426505"/>
            <a:ext cx="2701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D49"/>
              </a:buClr>
              <a:buFont typeface="Roboto Condensed"/>
              <a:buNone/>
            </a:pPr>
            <a:r>
              <a:rPr lang="en" sz="24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Promote Events</a:t>
            </a:r>
            <a:endParaRPr sz="2400" i="0" u="none" strike="noStrike" cap="none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" name="Google Shape;197;p23">
            <a:extLst>
              <a:ext uri="{FF2B5EF4-FFF2-40B4-BE49-F238E27FC236}">
                <a16:creationId xmlns:a16="http://schemas.microsoft.com/office/drawing/2014/main" id="{BDC782F2-5F17-FA64-D168-227A2437EA8E}"/>
              </a:ext>
            </a:extLst>
          </p:cNvPr>
          <p:cNvSpPr/>
          <p:nvPr/>
        </p:nvSpPr>
        <p:spPr>
          <a:xfrm>
            <a:off x="2989975" y="3506236"/>
            <a:ext cx="5075700" cy="396697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r>
              <a:rPr lang="en" sz="1000">
                <a:solidFill>
                  <a:srgbClr val="595959"/>
                </a:solidFill>
                <a:latin typeface="Google Sans"/>
                <a:ea typeface="Google Sans"/>
                <a:cs typeface="Google Sans"/>
              </a:rPr>
              <a:t>Integrate the events into ad content</a:t>
            </a:r>
          </a:p>
        </p:txBody>
      </p:sp>
    </p:spTree>
    <p:extLst>
      <p:ext uri="{BB962C8B-B14F-4D97-AF65-F5344CB8AC3E}">
        <p14:creationId xmlns:p14="http://schemas.microsoft.com/office/powerpoint/2010/main" val="2909786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/>
        </p:nvSpPr>
        <p:spPr>
          <a:xfrm>
            <a:off x="255601" y="1309725"/>
            <a:ext cx="2668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Font typeface="Roboto Condensed"/>
              <a:buNone/>
            </a:pPr>
            <a:r>
              <a:rPr lang="en" sz="23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rPr>
              <a:t>Create Awareness </a:t>
            </a:r>
            <a:endParaRPr sz="2300" i="0" u="none" strike="noStrike" cap="none">
              <a:solidFill>
                <a:srgbClr val="4285F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" name="Google Shape;206;p24"/>
          <p:cNvSpPr/>
          <p:nvPr/>
        </p:nvSpPr>
        <p:spPr>
          <a:xfrm>
            <a:off x="2989975" y="1196175"/>
            <a:ext cx="4161300" cy="7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132675" y="2292300"/>
            <a:ext cx="27912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688"/>
              </a:buClr>
              <a:buFont typeface="Roboto Condensed"/>
              <a:buNone/>
            </a:pPr>
            <a:r>
              <a:rPr lang="en" sz="2300">
                <a:solidFill>
                  <a:srgbClr val="FBBC04"/>
                </a:solidFill>
                <a:latin typeface="Google Sans"/>
                <a:ea typeface="Google Sans"/>
                <a:cs typeface="Google Sans"/>
                <a:sym typeface="Google Sans"/>
              </a:rPr>
              <a:t>Increase Donations</a:t>
            </a:r>
            <a:endParaRPr sz="1800" i="0" u="none" strike="noStrike" cap="none">
              <a:solidFill>
                <a:srgbClr val="FBBC0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4"/>
          <p:cNvSpPr txBox="1"/>
          <p:nvPr/>
        </p:nvSpPr>
        <p:spPr>
          <a:xfrm>
            <a:off x="-1" y="3161000"/>
            <a:ext cx="2923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B400"/>
              </a:buClr>
              <a:buFont typeface="Roboto Condensed"/>
              <a:buNone/>
            </a:pPr>
            <a:r>
              <a:rPr lang="en" sz="2400">
                <a:solidFill>
                  <a:srgbClr val="34A853"/>
                </a:solidFill>
                <a:latin typeface="Google Sans"/>
                <a:ea typeface="Google Sans"/>
                <a:cs typeface="Google Sans"/>
                <a:sym typeface="Google Sans"/>
              </a:rPr>
              <a:t>Recruit Volunteers</a:t>
            </a:r>
            <a:endParaRPr sz="2400" i="0" u="none" strike="noStrike" cap="none">
              <a:solidFill>
                <a:srgbClr val="34A85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9" name="Google Shape;209;p24"/>
          <p:cNvSpPr txBox="1"/>
          <p:nvPr/>
        </p:nvSpPr>
        <p:spPr>
          <a:xfrm>
            <a:off x="222157" y="4142175"/>
            <a:ext cx="2701800" cy="5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D49"/>
              </a:buClr>
              <a:buFont typeface="Roboto Condensed"/>
              <a:buNone/>
            </a:pPr>
            <a:r>
              <a:rPr lang="en" sz="2400">
                <a:solidFill>
                  <a:srgbClr val="EA4335"/>
                </a:solidFill>
                <a:latin typeface="Google Sans"/>
                <a:ea typeface="Google Sans"/>
                <a:cs typeface="Google Sans"/>
                <a:sym typeface="Google Sans"/>
              </a:rPr>
              <a:t>Promote Events</a:t>
            </a:r>
            <a:endParaRPr sz="2400" i="0" u="none" strike="noStrike" cap="none">
              <a:solidFill>
                <a:srgbClr val="EA433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4"/>
          <p:cNvSpPr txBox="1"/>
          <p:nvPr/>
        </p:nvSpPr>
        <p:spPr>
          <a:xfrm>
            <a:off x="3100586" y="3985931"/>
            <a:ext cx="3417600" cy="2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36"/>
              </a:buClr>
              <a:buFont typeface="Roboto Condensed"/>
              <a:buNone/>
            </a:pPr>
            <a:endParaRPr sz="1100">
              <a:solidFill>
                <a:srgbClr val="5F636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344900" y="262225"/>
            <a:ext cx="65160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Proposed Strategies to Achieve these Goals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2989975" y="2108975"/>
            <a:ext cx="4161300" cy="7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2989975" y="3047450"/>
            <a:ext cx="4161300" cy="7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4" name="Google Shape;214;p24"/>
          <p:cNvSpPr/>
          <p:nvPr/>
        </p:nvSpPr>
        <p:spPr>
          <a:xfrm>
            <a:off x="2989975" y="4028625"/>
            <a:ext cx="4161300" cy="786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Font typeface="Arial"/>
              <a:buNone/>
            </a:pPr>
            <a:endParaRPr sz="1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5" name="Google Shape;215;p24"/>
          <p:cNvSpPr txBox="1"/>
          <p:nvPr/>
        </p:nvSpPr>
        <p:spPr>
          <a:xfrm>
            <a:off x="3058750" y="1264525"/>
            <a:ext cx="4032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1.</a:t>
            </a:r>
            <a:r>
              <a:rPr lang="en" sz="1100">
                <a:ea typeface="Google Sans"/>
                <a:sym typeface="Google Sans"/>
              </a:rPr>
              <a:t>Target Relevant Keywords</a:t>
            </a:r>
            <a:br>
              <a:rPr lang="en" sz="1100">
                <a:latin typeface="Google Sans"/>
                <a:ea typeface="Google Sans"/>
                <a:cs typeface="Google Sans"/>
              </a:rPr>
            </a:b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2.</a:t>
            </a:r>
            <a:r>
              <a:rPr lang="en" sz="1100">
                <a:ea typeface="Google Sans"/>
                <a:sym typeface="Google Sans"/>
              </a:rPr>
              <a:t>Compelling Ad Copy</a:t>
            </a:r>
            <a:br>
              <a:rPr lang="en" sz="1100">
                <a:latin typeface="Google Sans"/>
                <a:ea typeface="Google Sans"/>
                <a:cs typeface="Google Sans"/>
              </a:rPr>
            </a:b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3.</a:t>
            </a:r>
            <a:r>
              <a:rPr lang="en" sz="1100">
                <a:ea typeface="Google Sans"/>
                <a:sym typeface="Google Sans"/>
              </a:rPr>
              <a:t>Localized Targeting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3058750" y="2155975"/>
            <a:ext cx="4032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1.</a:t>
            </a:r>
            <a:r>
              <a:rPr lang="en" sz="1100">
                <a:ea typeface="Google Sans"/>
                <a:sym typeface="Google Sans"/>
              </a:rPr>
              <a:t>Donation-Specific Campaigns</a:t>
            </a:r>
            <a:br>
              <a:rPr lang="en" sz="1100">
                <a:latin typeface="Google Sans"/>
                <a:ea typeface="Google Sans"/>
                <a:cs typeface="Google Sans"/>
              </a:rPr>
            </a:b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2.</a:t>
            </a:r>
            <a:r>
              <a:rPr lang="en" sz="1100">
                <a:ea typeface="Google Sans"/>
                <a:sym typeface="Google Sans"/>
              </a:rPr>
              <a:t>Compelling Calls-to-Action</a:t>
            </a:r>
            <a:br>
              <a:rPr lang="en" sz="1100">
                <a:latin typeface="Google Sans"/>
                <a:ea typeface="Google Sans"/>
                <a:cs typeface="Google Sans"/>
              </a:rPr>
            </a:b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3.</a:t>
            </a:r>
            <a:r>
              <a:rPr lang="en" sz="1100">
                <a:ea typeface="Google Sans"/>
                <a:sym typeface="Google Sans"/>
              </a:rPr>
              <a:t>Keyword Variations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3054175" y="3120050"/>
            <a:ext cx="4032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1.</a:t>
            </a:r>
            <a:r>
              <a:rPr lang="en" sz="1100">
                <a:ea typeface="Google Sans"/>
                <a:sym typeface="Google Sans"/>
              </a:rPr>
              <a:t>Volunteer Recruitment Campaigns</a:t>
            </a:r>
            <a:br>
              <a:rPr lang="en" sz="1100">
                <a:latin typeface="Google Sans"/>
                <a:ea typeface="Google Sans"/>
                <a:cs typeface="Google Sans"/>
              </a:rPr>
            </a:b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2.</a:t>
            </a:r>
            <a:r>
              <a:rPr lang="en" sz="1100">
                <a:ea typeface="Google Sans"/>
                <a:sym typeface="Google Sans"/>
              </a:rPr>
              <a:t>Action-Oriented Messaging</a:t>
            </a:r>
            <a:br>
              <a:rPr lang="en" sz="1100">
                <a:latin typeface="Google Sans"/>
                <a:ea typeface="Google Sans"/>
                <a:cs typeface="Google Sans"/>
              </a:rPr>
            </a:b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3.</a:t>
            </a:r>
            <a:r>
              <a:rPr lang="en" sz="1100">
                <a:ea typeface="Google Sans"/>
                <a:sym typeface="Google Sans"/>
              </a:rPr>
              <a:t>Long-tail Keywords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3054175" y="4084125"/>
            <a:ext cx="4032900" cy="6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1.</a:t>
            </a:r>
            <a:r>
              <a:rPr lang="en" sz="1100">
                <a:ea typeface="Google Sans"/>
                <a:sym typeface="Google Sans"/>
              </a:rPr>
              <a:t>Event-Specific Campaigns</a:t>
            </a:r>
            <a:br>
              <a:rPr lang="en" sz="1100">
                <a:latin typeface="Google Sans"/>
                <a:ea typeface="Google Sans"/>
                <a:cs typeface="Google Sans"/>
              </a:rPr>
            </a:b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2.</a:t>
            </a:r>
            <a:r>
              <a:rPr lang="en" sz="1100">
                <a:ea typeface="Google Sans"/>
                <a:sym typeface="Google Sans"/>
              </a:rPr>
              <a:t>Event Extensions</a:t>
            </a:r>
            <a:br>
              <a:rPr lang="en" sz="1100">
                <a:latin typeface="Google Sans"/>
                <a:ea typeface="Google Sans"/>
                <a:cs typeface="Google Sans"/>
              </a:rPr>
            </a:br>
            <a:r>
              <a:rPr lang="en" sz="1100">
                <a:latin typeface="Google Sans"/>
                <a:ea typeface="Google Sans"/>
                <a:cs typeface="Google Sans"/>
                <a:sym typeface="Google Sans"/>
              </a:rPr>
              <a:t>3.</a:t>
            </a:r>
            <a:r>
              <a:rPr lang="en" sz="1100">
                <a:ea typeface="Google Sans"/>
                <a:sym typeface="Google Sans"/>
              </a:rPr>
              <a:t>Event-related Keywords</a:t>
            </a:r>
            <a:endParaRPr sz="11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 Performance Metrics and Goals</a:t>
            </a:r>
            <a:endParaRPr/>
          </a:p>
        </p:txBody>
      </p:sp>
      <p:graphicFrame>
        <p:nvGraphicFramePr>
          <p:cNvPr id="225" name="Google Shape;225;p25"/>
          <p:cNvGraphicFramePr/>
          <p:nvPr>
            <p:extLst>
              <p:ext uri="{D42A27DB-BD31-4B8C-83A1-F6EECF244321}">
                <p14:modId xmlns:p14="http://schemas.microsoft.com/office/powerpoint/2010/main" val="2982713374"/>
              </p:ext>
            </p:extLst>
          </p:nvPr>
        </p:nvGraphicFramePr>
        <p:xfrm>
          <a:off x="467075" y="783979"/>
          <a:ext cx="8209850" cy="3951090"/>
        </p:xfrm>
        <a:graphic>
          <a:graphicData uri="http://schemas.openxmlformats.org/drawingml/2006/table">
            <a:tbl>
              <a:tblPr>
                <a:noFill/>
                <a:tableStyleId>{509282A8-E7BB-40CD-A3DD-B3B0E7420F22}</a:tableStyleId>
              </a:tblPr>
              <a:tblGrid>
                <a:gridCol w="200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666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Key Metrics</a:t>
                      </a:r>
                      <a:endParaRPr b="1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Current (“Pre”)</a:t>
                      </a:r>
                      <a:endParaRPr b="1" dirty="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i="1" dirty="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01-31-2024 to 03-29-2024</a:t>
                      </a:r>
                      <a:endParaRPr sz="1100" b="1" i="1" dirty="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Target Goal</a:t>
                      </a:r>
                      <a:endParaRPr b="1" dirty="0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How</a:t>
                      </a:r>
                      <a:endParaRPr b="1">
                        <a:solidFill>
                          <a:srgbClr val="FFFFFF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CTR %</a:t>
                      </a:r>
                      <a:endParaRPr sz="1200" b="1">
                        <a:solidFill>
                          <a:schemeClr val="accen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</a:rPr>
                        <a:t>7.24%</a:t>
                      </a:r>
                      <a:endParaRPr sz="1100">
                        <a:solidFill>
                          <a:schemeClr val="l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</a:rPr>
                        <a:t>maintain</a:t>
                      </a:r>
                      <a:endParaRPr lang="en" sz="110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Improving the absolute number of clicks is the primary priority right now</a:t>
                      </a:r>
                      <a:endParaRPr sz="110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accen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Conversion Rate</a:t>
                      </a:r>
                      <a:endParaRPr sz="1200" b="1">
                        <a:solidFill>
                          <a:schemeClr val="accen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</a:rPr>
                        <a:t>0%</a:t>
                      </a:r>
                      <a:endParaRPr sz="110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NA</a:t>
                      </a:r>
                      <a:endParaRPr sz="110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Conversion is dependent on multiple factors incl. the actual services being offered, website performance, </a:t>
                      </a:r>
                      <a:r>
                        <a:rPr lang="en-US" sz="1100" err="1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etc</a:t>
                      </a:r>
                      <a:r>
                        <a:rPr lang="en-US" sz="1100" err="1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o</a:t>
                      </a:r>
                      <a:r>
                        <a:rPr lang="en-US" sz="1100">
                          <a:solidFill>
                            <a:schemeClr val="l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 y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>
                          <a:solidFill>
                            <a:schemeClr val="accen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Ad Quality Score</a:t>
                      </a:r>
                      <a:endParaRPr sz="1200" b="1">
                        <a:solidFill>
                          <a:schemeClr val="accen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4-5</a:t>
                      </a:r>
                      <a:endParaRPr sz="120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10</a:t>
                      </a:r>
                      <a:endParaRPr sz="120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Improving keywords, Keyword segmentation into different ad groups</a:t>
                      </a:r>
                      <a:endParaRPr sz="110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143376088"/>
                  </a:ext>
                </a:extLst>
              </a:tr>
              <a:tr h="66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Total spending per day</a:t>
                      </a:r>
                      <a:endParaRPr sz="1200" b="1" dirty="0">
                        <a:solidFill>
                          <a:schemeClr val="accen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</a:rPr>
                        <a:t>$ 3</a:t>
                      </a:r>
                      <a:endParaRPr sz="120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</a:rPr>
                        <a:t>$ 300</a:t>
                      </a:r>
                      <a:endParaRPr sz="120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</a:rPr>
                        <a:t>Increasing absolute number of keywords</a:t>
                      </a:r>
                      <a:endParaRPr lang="en-US" sz="1100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305605362"/>
                  </a:ext>
                </a:extLst>
              </a:tr>
              <a:tr h="663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accent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Avg Cost per click</a:t>
                      </a:r>
                      <a:endParaRPr sz="1200" b="1" dirty="0">
                        <a:solidFill>
                          <a:schemeClr val="accent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$ 3.80</a:t>
                      </a:r>
                      <a:endParaRPr sz="1200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In line with spend</a:t>
                      </a:r>
                      <a:endParaRPr sz="1200" dirty="0">
                        <a:solidFill>
                          <a:schemeClr val="tx1"/>
                        </a:solidFill>
                        <a:latin typeface="Google Sans"/>
                        <a:ea typeface="Google Sans"/>
                        <a:cs typeface="Google Sans"/>
                        <a:sym typeface="Google San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tx1"/>
                          </a:solidFill>
                          <a:latin typeface="Google Sans"/>
                          <a:ea typeface="Google Sans"/>
                          <a:cs typeface="Google Sans"/>
                          <a:sym typeface="Google Sans"/>
                        </a:rPr>
                        <a:t>Strategize based on not-to-exceed total spend of $ 300 per day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27039256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Google Shape;231;p26"/>
          <p:cNvGraphicFramePr/>
          <p:nvPr>
            <p:extLst>
              <p:ext uri="{D42A27DB-BD31-4B8C-83A1-F6EECF244321}">
                <p14:modId xmlns:p14="http://schemas.microsoft.com/office/powerpoint/2010/main" val="1147484571"/>
              </p:ext>
            </p:extLst>
          </p:nvPr>
        </p:nvGraphicFramePr>
        <p:xfrm>
          <a:off x="407800" y="1209775"/>
          <a:ext cx="8297200" cy="3368050"/>
        </p:xfrm>
        <a:graphic>
          <a:graphicData uri="http://schemas.openxmlformats.org/drawingml/2006/table">
            <a:tbl>
              <a:tblPr>
                <a:noFill/>
                <a:tableStyleId>{3AC1FE23-E040-4460-80D9-07C3E00B59A3}</a:tableStyleId>
              </a:tblPr>
              <a:tblGrid>
                <a:gridCol w="103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7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7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7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7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371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1</a:t>
                      </a:r>
                      <a:endParaRPr sz="8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0" i="0" u="none" strike="noStrike" cap="none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3</a:t>
                      </a:r>
                      <a:endParaRPr sz="8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4</a:t>
                      </a:r>
                      <a:endParaRPr sz="8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5</a:t>
                      </a:r>
                      <a:endParaRPr sz="8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6</a:t>
                      </a:r>
                      <a:endParaRPr sz="8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7</a:t>
                      </a:r>
                      <a:endParaRPr sz="8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5F6368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Week 8</a:t>
                      </a:r>
                      <a:endParaRPr sz="800">
                        <a:solidFill>
                          <a:srgbClr val="5F6368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9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32" name="Google Shape;232;p26"/>
          <p:cNvGrpSpPr/>
          <p:nvPr/>
        </p:nvGrpSpPr>
        <p:grpSpPr>
          <a:xfrm>
            <a:off x="2467149" y="2721100"/>
            <a:ext cx="4176596" cy="351300"/>
            <a:chOff x="2543475" y="2949700"/>
            <a:chExt cx="3803475" cy="351300"/>
          </a:xfrm>
        </p:grpSpPr>
        <p:sp>
          <p:nvSpPr>
            <p:cNvPr id="233" name="Google Shape;233;p26"/>
            <p:cNvSpPr/>
            <p:nvPr/>
          </p:nvSpPr>
          <p:spPr>
            <a:xfrm>
              <a:off x="2543475" y="2949700"/>
              <a:ext cx="3123600" cy="351300"/>
            </a:xfrm>
            <a:prstGeom prst="homePlat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4069D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Strategy</a:t>
              </a:r>
              <a:endParaRPr sz="1400" b="1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5543250" y="2949700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5771850" y="2949700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6000450" y="2949700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237" name="Google Shape;237;p26"/>
          <p:cNvGrpSpPr/>
          <p:nvPr/>
        </p:nvGrpSpPr>
        <p:grpSpPr>
          <a:xfrm>
            <a:off x="6636473" y="3505125"/>
            <a:ext cx="2067760" cy="351300"/>
            <a:chOff x="5242473" y="3733725"/>
            <a:chExt cx="3659752" cy="351300"/>
          </a:xfrm>
        </p:grpSpPr>
        <p:sp>
          <p:nvSpPr>
            <p:cNvPr id="238" name="Google Shape;238;p26"/>
            <p:cNvSpPr/>
            <p:nvPr/>
          </p:nvSpPr>
          <p:spPr>
            <a:xfrm>
              <a:off x="5242473" y="3733725"/>
              <a:ext cx="2974800" cy="351300"/>
            </a:xfrm>
            <a:prstGeom prst="homePlat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4069D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Strategy</a:t>
              </a:r>
              <a:endParaRPr sz="1400" b="1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42" name="Google Shape;242;p26"/>
          <p:cNvSpPr txBox="1"/>
          <p:nvPr/>
        </p:nvSpPr>
        <p:spPr>
          <a:xfrm>
            <a:off x="2277125" y="3043800"/>
            <a:ext cx="2961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069DD"/>
              </a:buClr>
              <a:buSzPts val="900"/>
              <a:buFont typeface="Google Sans"/>
              <a:buChar char="●"/>
            </a:pPr>
            <a:r>
              <a:rPr lang="en-US" sz="9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Campaign 1 Prep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069DD"/>
              </a:buClr>
              <a:buSzPts val="900"/>
              <a:buFont typeface="Google Sans"/>
              <a:buChar char="●"/>
            </a:pPr>
            <a:r>
              <a:rPr lang="en-US" sz="9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Campaign 1 release </a:t>
            </a:r>
            <a:endParaRPr sz="900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069DD"/>
              </a:buClr>
              <a:buSzPts val="900"/>
              <a:buFont typeface="Google Sans"/>
              <a:buChar char="●"/>
            </a:pPr>
            <a:endParaRPr sz="900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4004100" y="3043800"/>
            <a:ext cx="29613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069DD"/>
              </a:buClr>
              <a:buSzPts val="900"/>
              <a:buFont typeface="Google Sans"/>
              <a:buChar char="●"/>
            </a:pPr>
            <a:r>
              <a:rPr lang="en-US" sz="9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Start collecting performance data</a:t>
            </a: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069DD"/>
              </a:buClr>
              <a:buSzPts val="900"/>
              <a:buFont typeface="Google Sans"/>
              <a:buChar char="●"/>
            </a:pPr>
            <a:r>
              <a:rPr lang="en-US" sz="9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Campaign 1 keyword analysis</a:t>
            </a:r>
            <a:endParaRPr sz="900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6589350" y="3856433"/>
            <a:ext cx="2961300" cy="6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&gt;Improvement suggestions &amp; implementation</a:t>
            </a:r>
            <a:endParaRPr sz="900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&gt; </a:t>
            </a:r>
            <a:r>
              <a:rPr lang="en" sz="900" b="1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Closing Meeting</a:t>
            </a:r>
            <a:endParaRPr sz="900" b="1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5" name="Google Shape;245;p26"/>
          <p:cNvSpPr txBox="1"/>
          <p:nvPr/>
        </p:nvSpPr>
        <p:spPr>
          <a:xfrm>
            <a:off x="344900" y="262225"/>
            <a:ext cx="74055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Campaign Weekly Plan Summary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406650" y="788650"/>
            <a:ext cx="8299500" cy="393000"/>
          </a:xfrm>
          <a:prstGeom prst="homePlat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Start Date:  Feb 22, 2024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7433850" y="788650"/>
            <a:ext cx="12723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i="1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End Date: Apr 26, 2024</a:t>
            </a:r>
            <a:endParaRPr sz="800"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8" name="Google Shape;248;p26"/>
          <p:cNvGrpSpPr/>
          <p:nvPr/>
        </p:nvGrpSpPr>
        <p:grpSpPr>
          <a:xfrm>
            <a:off x="403930" y="1668775"/>
            <a:ext cx="3124935" cy="351300"/>
            <a:chOff x="2543475" y="2949700"/>
            <a:chExt cx="3803475" cy="351300"/>
          </a:xfrm>
        </p:grpSpPr>
        <p:sp>
          <p:nvSpPr>
            <p:cNvPr id="249" name="Google Shape;249;p26"/>
            <p:cNvSpPr/>
            <p:nvPr/>
          </p:nvSpPr>
          <p:spPr>
            <a:xfrm>
              <a:off x="2543475" y="2949700"/>
              <a:ext cx="3123600" cy="351300"/>
            </a:xfrm>
            <a:prstGeom prst="homePlate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4069DD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Strategy</a:t>
              </a:r>
              <a:endParaRPr sz="1400" b="1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543250" y="2949700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5771850" y="2949700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6000450" y="2949700"/>
              <a:ext cx="346500" cy="351300"/>
            </a:xfrm>
            <a:prstGeom prst="chevron">
              <a:avLst>
                <a:gd name="adj" fmla="val 50000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sp>
        <p:nvSpPr>
          <p:cNvPr id="253" name="Google Shape;253;p26"/>
          <p:cNvSpPr txBox="1"/>
          <p:nvPr/>
        </p:nvSpPr>
        <p:spPr>
          <a:xfrm>
            <a:off x="344900" y="2020075"/>
            <a:ext cx="29613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&gt;Kickoff Meeting</a:t>
            </a:r>
            <a:endParaRPr sz="900" b="1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&gt;Identify &amp; agree on:</a:t>
            </a:r>
            <a:endParaRPr sz="900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069DD"/>
              </a:buClr>
              <a:buSzPts val="900"/>
              <a:buFont typeface="Google Sans"/>
              <a:buChar char="●"/>
            </a:pPr>
            <a:r>
              <a:rPr lang="en" sz="9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Number of campaigns</a:t>
            </a:r>
            <a:endParaRPr sz="900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069DD"/>
              </a:buClr>
              <a:buSzPts val="900"/>
              <a:buFont typeface="Google Sans"/>
              <a:buChar char="●"/>
            </a:pPr>
            <a:r>
              <a:rPr lang="en" sz="9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Keyword strategy</a:t>
            </a:r>
            <a:endParaRPr sz="900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069DD"/>
              </a:buClr>
              <a:buSzPts val="900"/>
              <a:buFont typeface="Google Sans"/>
              <a:buChar char="●"/>
            </a:pPr>
            <a:r>
              <a:rPr lang="en" sz="9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Goals</a:t>
            </a:r>
            <a:endParaRPr sz="900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4069DD"/>
              </a:buClr>
              <a:buSzPts val="900"/>
              <a:buFont typeface="Google Sans"/>
              <a:buChar char="●"/>
            </a:pPr>
            <a:r>
              <a:rPr lang="en" sz="900">
                <a:solidFill>
                  <a:srgbClr val="4069DD"/>
                </a:solidFill>
                <a:latin typeface="Google Sans"/>
                <a:ea typeface="Google Sans"/>
                <a:cs typeface="Google Sans"/>
                <a:sym typeface="Google Sans"/>
              </a:rPr>
              <a:t>Success metrics</a:t>
            </a:r>
            <a:endParaRPr sz="900">
              <a:solidFill>
                <a:srgbClr val="4069DD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/>
        </p:nvSpPr>
        <p:spPr>
          <a:xfrm>
            <a:off x="344900" y="262225"/>
            <a:ext cx="74055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Why a new campaign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Google Shape;108;p19">
            <a:extLst>
              <a:ext uri="{FF2B5EF4-FFF2-40B4-BE49-F238E27FC236}">
                <a16:creationId xmlns:a16="http://schemas.microsoft.com/office/drawing/2014/main" id="{5F2D34C0-5E71-6A04-BAC3-37FC2D91DCB1}"/>
              </a:ext>
            </a:extLst>
          </p:cNvPr>
          <p:cNvSpPr txBox="1">
            <a:spLocks/>
          </p:cNvSpPr>
          <p:nvPr/>
        </p:nvSpPr>
        <p:spPr>
          <a:xfrm>
            <a:off x="341346" y="999644"/>
            <a:ext cx="4053868" cy="177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Keywords: </a:t>
            </a:r>
          </a:p>
          <a:p>
            <a:pPr marL="283464" lvl="3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More keywords</a:t>
            </a:r>
          </a:p>
          <a:p>
            <a:pPr marL="283464" lvl="3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Keyword relevance</a:t>
            </a:r>
          </a:p>
        </p:txBody>
      </p:sp>
      <p:sp>
        <p:nvSpPr>
          <p:cNvPr id="3" name="Google Shape;108;p19">
            <a:extLst>
              <a:ext uri="{FF2B5EF4-FFF2-40B4-BE49-F238E27FC236}">
                <a16:creationId xmlns:a16="http://schemas.microsoft.com/office/drawing/2014/main" id="{CE9436BE-BA08-DEF0-8FAD-72DC4051F451}"/>
              </a:ext>
            </a:extLst>
          </p:cNvPr>
          <p:cNvSpPr txBox="1">
            <a:spLocks/>
          </p:cNvSpPr>
          <p:nvPr/>
        </p:nvSpPr>
        <p:spPr>
          <a:xfrm>
            <a:off x="4493305" y="999644"/>
            <a:ext cx="4053868" cy="1772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4999"/>
              </a:lnSpc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Ad Quality:</a:t>
            </a:r>
            <a:endParaRPr lang="en" sz="1500" b="1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Better ad design (content &amp; real estate)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Separate Ad for each keyword trigger</a:t>
            </a: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endParaRPr lang="en" sz="1200">
              <a:latin typeface="Google Sans"/>
            </a:endParaRP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116CD2-1953-606A-ABB7-70B141BDF7B8}"/>
              </a:ext>
            </a:extLst>
          </p:cNvPr>
          <p:cNvSpPr txBox="1"/>
          <p:nvPr/>
        </p:nvSpPr>
        <p:spPr>
          <a:xfrm>
            <a:off x="341346" y="2470366"/>
            <a:ext cx="7405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400" b="1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Campaign tracking: </a:t>
            </a:r>
            <a:r>
              <a:rPr lang="en" sz="1400" b="1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It’s easier to track a new campaign</a:t>
            </a:r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60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485175" y="3679630"/>
            <a:ext cx="8310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>
              <a:lnSpc>
                <a:spcPct val="115000"/>
              </a:lnSpc>
              <a:spcBef>
                <a:spcPts val="200"/>
              </a:spcBef>
            </a:pPr>
            <a:r>
              <a:rPr lang="en" sz="1800">
                <a:solidFill>
                  <a:srgbClr val="3C4043"/>
                </a:solidFill>
                <a:latin typeface="Google Sans"/>
                <a:ea typeface="Google Sans"/>
                <a:cs typeface="Google Sans"/>
              </a:rPr>
              <a:t>Dream Preparatory Academy Inc</a:t>
            </a:r>
          </a:p>
        </p:txBody>
      </p:sp>
      <p:sp>
        <p:nvSpPr>
          <p:cNvPr id="100" name="Google Shape;100;p18"/>
          <p:cNvSpPr/>
          <p:nvPr/>
        </p:nvSpPr>
        <p:spPr>
          <a:xfrm>
            <a:off x="485175" y="2204586"/>
            <a:ext cx="5024175" cy="716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 Grants </a:t>
            </a:r>
            <a:endParaRPr sz="4000">
              <a:solidFill>
                <a:srgbClr val="3C4043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C4043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Nonprofit Marketing Immersion</a:t>
            </a:r>
            <a:endParaRPr sz="5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485175" y="2888769"/>
            <a:ext cx="83103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Pre-Campaign Report </a:t>
            </a:r>
            <a:endParaRPr sz="800">
              <a:solidFill>
                <a:srgbClr val="3C40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522575" y="3458700"/>
            <a:ext cx="465900" cy="94500"/>
          </a:xfrm>
          <a:prstGeom prst="roundRect">
            <a:avLst>
              <a:gd name="adj" fmla="val 50000"/>
            </a:avLst>
          </a:prstGeom>
          <a:solidFill>
            <a:srgbClr val="4285F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urple background with a book and a moon&#10;&#10;Description automatically generated">
            <a:extLst>
              <a:ext uri="{FF2B5EF4-FFF2-40B4-BE49-F238E27FC236}">
                <a16:creationId xmlns:a16="http://schemas.microsoft.com/office/drawing/2014/main" id="{FD1CC3B6-9F62-55FF-8D85-4D7BA129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776" y="29574"/>
            <a:ext cx="3625628" cy="51148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41346" y="1375675"/>
            <a:ext cx="4053868" cy="31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Understanding our Options:</a:t>
            </a:r>
            <a:endParaRPr lang="en-US"/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Conversions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Conversion value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Clicks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Impression Share</a:t>
            </a:r>
          </a:p>
          <a:p>
            <a:pPr marL="0" indent="0">
              <a:lnSpc>
                <a:spcPct val="114999"/>
              </a:lnSpc>
              <a:buNone/>
            </a:pPr>
            <a:endParaRPr lang="en" sz="15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</a:rPr>
              <a:t>Our Choice: </a:t>
            </a:r>
            <a:r>
              <a:rPr lang="en" sz="1500" b="1">
                <a:solidFill>
                  <a:srgbClr val="FF0000"/>
                </a:solidFill>
                <a:latin typeface="Google Sans"/>
                <a:ea typeface="Google Sans"/>
                <a:cs typeface="Google Sans"/>
              </a:rPr>
              <a:t>Clicks</a:t>
            </a:r>
          </a:p>
          <a:p>
            <a:pPr marL="0" indent="0">
              <a:lnSpc>
                <a:spcPct val="114999"/>
              </a:lnSpc>
              <a:buNone/>
            </a:pPr>
            <a:endParaRPr lang="en" sz="15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</a:rPr>
              <a:t>Rationale behind the choice: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Market presence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Website conversions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Visibility</a:t>
            </a:r>
          </a:p>
          <a:p>
            <a:pPr marL="0" indent="0">
              <a:lnSpc>
                <a:spcPct val="115000"/>
              </a:lnSpc>
              <a:buClr>
                <a:srgbClr val="4285F4"/>
              </a:buClr>
              <a:buNone/>
            </a:pPr>
            <a:endParaRPr lang="en" sz="6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endParaRPr lang="en" sz="1200">
              <a:solidFill>
                <a:srgbClr val="000000"/>
              </a:solidFill>
              <a:latin typeface="Google Sans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Bidding</a:t>
            </a:r>
            <a:endParaRPr lang="en-US"/>
          </a:p>
        </p:txBody>
      </p:sp>
      <p:sp>
        <p:nvSpPr>
          <p:cNvPr id="110" name="Google Shape;110;p19"/>
          <p:cNvSpPr/>
          <p:nvPr/>
        </p:nvSpPr>
        <p:spPr>
          <a:xfrm>
            <a:off x="4511100" y="0"/>
            <a:ext cx="4632900" cy="51435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4999200" y="1059575"/>
            <a:ext cx="3656700" cy="21360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" i="1">
              <a:latin typeface="Google Sans"/>
              <a:ea typeface="Google Sans"/>
              <a:cs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FDDBF014-1CD0-13E5-21FD-C62EE3622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696" y="1028700"/>
            <a:ext cx="325805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5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41346" y="1375675"/>
            <a:ext cx="4053868" cy="31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Understanding our Options:</a:t>
            </a:r>
            <a:endParaRPr lang="en-US"/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Only new customers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Both old and new customers</a:t>
            </a:r>
          </a:p>
          <a:p>
            <a:pPr marL="0" indent="0">
              <a:lnSpc>
                <a:spcPct val="114999"/>
              </a:lnSpc>
              <a:buNone/>
            </a:pPr>
            <a:endParaRPr lang="en" sz="15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</a:rPr>
              <a:t>Our Choice: </a:t>
            </a:r>
            <a:r>
              <a:rPr lang="en" sz="1500" b="1">
                <a:solidFill>
                  <a:srgbClr val="FF0000"/>
                </a:solidFill>
                <a:latin typeface="Google Sans"/>
                <a:ea typeface="Google Sans"/>
                <a:cs typeface="Google Sans"/>
              </a:rPr>
              <a:t>Both old and new customers</a:t>
            </a:r>
          </a:p>
          <a:p>
            <a:pPr marL="0" indent="0">
              <a:lnSpc>
                <a:spcPct val="114999"/>
              </a:lnSpc>
              <a:buNone/>
            </a:pPr>
            <a:endParaRPr lang="en" sz="15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</a:rPr>
              <a:t>Rationale behind the choice: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Education sector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Value of revisits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Loss of customers</a:t>
            </a:r>
          </a:p>
          <a:p>
            <a:pPr marL="0" indent="0">
              <a:lnSpc>
                <a:spcPct val="115000"/>
              </a:lnSpc>
              <a:buClr>
                <a:srgbClr val="4285F4"/>
              </a:buClr>
              <a:buNone/>
            </a:pPr>
            <a:endParaRPr lang="en" sz="6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endParaRPr lang="en" sz="1200">
              <a:solidFill>
                <a:srgbClr val="000000"/>
              </a:solidFill>
              <a:latin typeface="Google Sans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Customer Acquisition</a:t>
            </a:r>
            <a:endParaRPr lang="en-US"/>
          </a:p>
        </p:txBody>
      </p:sp>
      <p:sp>
        <p:nvSpPr>
          <p:cNvPr id="110" name="Google Shape;110;p19"/>
          <p:cNvSpPr/>
          <p:nvPr/>
        </p:nvSpPr>
        <p:spPr>
          <a:xfrm>
            <a:off x="4511100" y="0"/>
            <a:ext cx="4632900" cy="51435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4999200" y="1059575"/>
            <a:ext cx="3656700" cy="21360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" i="1">
              <a:latin typeface="Google Sans"/>
              <a:ea typeface="Google Sans"/>
              <a:cs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265BD01-4EBC-88BB-12AE-65BA7746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78" y="2056694"/>
            <a:ext cx="45720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15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41346" y="1375675"/>
            <a:ext cx="4053868" cy="31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Focus Locations:</a:t>
            </a:r>
            <a:endParaRPr lang="en-US"/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Areas in and around Greenville</a:t>
            </a:r>
          </a:p>
          <a:p>
            <a:pPr marL="0" indent="0">
              <a:lnSpc>
                <a:spcPct val="114999"/>
              </a:lnSpc>
              <a:buNone/>
            </a:pPr>
            <a:endParaRPr lang="en" sz="15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</a:rPr>
              <a:t>Why go local?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Narrow focus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Cost vs Quality</a:t>
            </a:r>
          </a:p>
          <a:p>
            <a:pPr marL="0" indent="0">
              <a:lnSpc>
                <a:spcPct val="114999"/>
              </a:lnSpc>
              <a:buNone/>
            </a:pPr>
            <a:endParaRPr lang="en" sz="15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</a:rPr>
              <a:t>Target: </a:t>
            </a:r>
            <a:r>
              <a:rPr lang="en" sz="1500" b="1">
                <a:solidFill>
                  <a:srgbClr val="FF0000"/>
                </a:solidFill>
                <a:latin typeface="Google Sans"/>
                <a:ea typeface="Google Sans"/>
                <a:cs typeface="Google Sans"/>
              </a:rPr>
              <a:t>Presence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Interest vs Reality</a:t>
            </a:r>
          </a:p>
          <a:p>
            <a:pPr marL="0" indent="0">
              <a:lnSpc>
                <a:spcPct val="115000"/>
              </a:lnSpc>
              <a:buClr>
                <a:srgbClr val="4285F4"/>
              </a:buClr>
              <a:buNone/>
            </a:pPr>
            <a:endParaRPr lang="en" sz="6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endParaRPr lang="en" sz="1200">
              <a:solidFill>
                <a:srgbClr val="000000"/>
              </a:solidFill>
              <a:latin typeface="Google Sans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Locations</a:t>
            </a:r>
            <a:endParaRPr lang="en-US"/>
          </a:p>
        </p:txBody>
      </p:sp>
      <p:sp>
        <p:nvSpPr>
          <p:cNvPr id="110" name="Google Shape;110;p19"/>
          <p:cNvSpPr/>
          <p:nvPr/>
        </p:nvSpPr>
        <p:spPr>
          <a:xfrm>
            <a:off x="4511100" y="0"/>
            <a:ext cx="4632900" cy="51435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4999200" y="1059575"/>
            <a:ext cx="3656700" cy="21360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" i="1">
              <a:latin typeface="Google Sans"/>
              <a:ea typeface="Google Sans"/>
              <a:cs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search engine&#10;&#10;Description automatically generated">
            <a:extLst>
              <a:ext uri="{FF2B5EF4-FFF2-40B4-BE49-F238E27FC236}">
                <a16:creationId xmlns:a16="http://schemas.microsoft.com/office/drawing/2014/main" id="{2A846A9A-DF27-5F10-B69C-78C6819C9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637" y="795867"/>
            <a:ext cx="4491228" cy="355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71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41346" y="1375675"/>
            <a:ext cx="4053868" cy="31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Languages</a:t>
            </a:r>
            <a:endParaRPr lang="en-US">
              <a:sym typeface="Google Sans"/>
            </a:endParaRP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English</a:t>
            </a:r>
            <a:endParaRPr lang="en">
              <a:sym typeface="Google Sans"/>
            </a:endParaRP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Spanish</a:t>
            </a:r>
            <a:endParaRPr lang="en">
              <a:sym typeface="Google Sans"/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1500" b="1">
              <a:solidFill>
                <a:srgbClr val="3C78D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Audience categories of Segments:</a:t>
            </a:r>
            <a:endParaRPr lang="en">
              <a:sym typeface="Google Sans"/>
            </a:endParaRP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Based on Demographics</a:t>
            </a:r>
            <a:endParaRPr lang="en">
              <a:solidFill>
                <a:schemeClr val="tx1"/>
              </a:solidFill>
              <a:sym typeface="Google Sans"/>
            </a:endParaRP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Based on their affinity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Based on their active research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rgbClr val="00B050"/>
                </a:solidFill>
                <a:latin typeface="Google Sans"/>
                <a:ea typeface="Google Sans"/>
                <a:cs typeface="Google Sans"/>
              </a:rPr>
              <a:t>Custom Segment</a:t>
            </a:r>
          </a:p>
          <a:p>
            <a:pPr marL="285750">
              <a:lnSpc>
                <a:spcPct val="114999"/>
              </a:lnSpc>
            </a:pPr>
            <a:endParaRPr lang="en" sz="1500" b="1">
              <a:solidFill>
                <a:srgbClr val="000000"/>
              </a:solidFill>
              <a:latin typeface="Google Sans"/>
              <a:ea typeface="Google Sans"/>
              <a:cs typeface="Google Sans"/>
            </a:endParaRPr>
          </a:p>
          <a:p>
            <a:pPr marL="0" indent="0">
              <a:lnSpc>
                <a:spcPct val="114999"/>
              </a:lnSpc>
              <a:buNone/>
            </a:pPr>
            <a:endParaRPr lang="en" sz="6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indent="-304800">
              <a:lnSpc>
                <a:spcPct val="114999"/>
              </a:lnSpc>
              <a:buClr>
                <a:srgbClr val="3C78D8"/>
              </a:buClr>
              <a:buSzPts val="1200"/>
            </a:pPr>
            <a:endParaRPr lang="en" sz="120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Languages and </a:t>
            </a:r>
            <a:br>
              <a:rPr lang="en"/>
            </a:br>
            <a:r>
              <a:rPr lang="en"/>
              <a:t>Audience Segments</a:t>
            </a:r>
          </a:p>
        </p:txBody>
      </p:sp>
      <p:sp>
        <p:nvSpPr>
          <p:cNvPr id="110" name="Google Shape;110;p19"/>
          <p:cNvSpPr/>
          <p:nvPr/>
        </p:nvSpPr>
        <p:spPr>
          <a:xfrm>
            <a:off x="4511100" y="0"/>
            <a:ext cx="4632900" cy="51435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4999200" y="1059575"/>
            <a:ext cx="3656700" cy="21360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" i="1">
              <a:latin typeface="Google Sans"/>
              <a:ea typeface="Google Sans"/>
              <a:cs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3D042B3C-5BE3-706C-EB24-7B7D22815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11" y="123973"/>
            <a:ext cx="3464277" cy="1671164"/>
          </a:xfrm>
          <a:prstGeom prst="rect">
            <a:avLst/>
          </a:prstGeom>
        </p:spPr>
      </p:pic>
      <p:pic>
        <p:nvPicPr>
          <p:cNvPr id="4" name="Picture 3" descr="A screenshot of a web page&#10;&#10;Description automatically generated">
            <a:extLst>
              <a:ext uri="{FF2B5EF4-FFF2-40B4-BE49-F238E27FC236}">
                <a16:creationId xmlns:a16="http://schemas.microsoft.com/office/drawing/2014/main" id="{9678C180-48D8-C98B-D481-C371B48D1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205" y="1981200"/>
            <a:ext cx="3462089" cy="29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01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41346" y="1375675"/>
            <a:ext cx="4053868" cy="31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Power of Combination: </a:t>
            </a:r>
            <a:r>
              <a:rPr lang="en" sz="1500" b="1">
                <a:solidFill>
                  <a:srgbClr val="00B050"/>
                </a:solidFill>
                <a:latin typeface="Google Sans"/>
                <a:ea typeface="Google Sans"/>
                <a:cs typeface="Google Sans"/>
                <a:sym typeface="Google Sans"/>
              </a:rPr>
              <a:t>Focused segment</a:t>
            </a:r>
            <a:endParaRPr lang="en-US">
              <a:solidFill>
                <a:srgbClr val="00B050"/>
              </a:solidFill>
            </a:endParaRPr>
          </a:p>
          <a:p>
            <a:pPr marL="285750">
              <a:lnSpc>
                <a:spcPct val="114999"/>
              </a:lnSpc>
            </a:pPr>
            <a:endParaRPr lang="en" sz="1500" b="1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</a:rPr>
              <a:t>Example:</a:t>
            </a:r>
            <a:endParaRPr lang="en" sz="1500" b="1">
              <a:solidFill>
                <a:srgbClr val="FF0000"/>
              </a:solidFill>
              <a:latin typeface="Google Sans"/>
              <a:ea typeface="Google Sans"/>
              <a:cs typeface="Google Sans"/>
            </a:endParaRP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rgbClr val="FFC000"/>
                </a:solidFill>
                <a:latin typeface="Google Sans"/>
                <a:ea typeface="Google Sans"/>
                <a:cs typeface="Google Sans"/>
              </a:rPr>
              <a:t>Parents of toddlers (1-3) years with affinity towards ads related to family-focused and are actively searching for educational toys</a:t>
            </a:r>
          </a:p>
          <a:p>
            <a:pPr marL="0" indent="0">
              <a:lnSpc>
                <a:spcPct val="114999"/>
              </a:lnSpc>
              <a:buNone/>
            </a:pPr>
            <a:endParaRPr lang="en" sz="15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</a:rPr>
              <a:t>Expected Outcome: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Increased ad relevance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Better engagement rates</a:t>
            </a:r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rgbClr val="FF0000"/>
                </a:solidFill>
                <a:latin typeface="Google Sans"/>
                <a:ea typeface="Google Sans"/>
                <a:cs typeface="Google Sans"/>
              </a:rPr>
              <a:t>Higher conversion probabilities</a:t>
            </a:r>
          </a:p>
          <a:p>
            <a:pPr marL="0" indent="0">
              <a:lnSpc>
                <a:spcPct val="115000"/>
              </a:lnSpc>
              <a:buClr>
                <a:srgbClr val="4285F4"/>
              </a:buClr>
              <a:buNone/>
            </a:pPr>
            <a:endParaRPr lang="en" sz="6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endParaRPr lang="en" sz="1200">
              <a:solidFill>
                <a:srgbClr val="000000"/>
              </a:solidFill>
              <a:latin typeface="Google Sans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Custom Audience Segment</a:t>
            </a:r>
            <a:endParaRPr lang="en-US"/>
          </a:p>
        </p:txBody>
      </p:sp>
      <p:sp>
        <p:nvSpPr>
          <p:cNvPr id="110" name="Google Shape;110;p19"/>
          <p:cNvSpPr/>
          <p:nvPr/>
        </p:nvSpPr>
        <p:spPr>
          <a:xfrm>
            <a:off x="4511100" y="0"/>
            <a:ext cx="4632900" cy="51435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4999200" y="1059575"/>
            <a:ext cx="3656700" cy="21360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" i="1">
              <a:latin typeface="Google Sans"/>
              <a:ea typeface="Google Sans"/>
              <a:cs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730B5AA-C82C-51B2-1953-090144618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71" y="-1411"/>
            <a:ext cx="4175758" cy="2669824"/>
          </a:xfrm>
          <a:prstGeom prst="rect">
            <a:avLst/>
          </a:prstGeom>
        </p:spPr>
      </p:pic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24B8E307-5240-1CAB-4FEA-E48DA03B0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33" y="2844801"/>
            <a:ext cx="4169834" cy="2297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2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8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1094-BBA8-C4A5-2D25-9BE97DA2B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Keywords addition and Ads Creation</a:t>
            </a:r>
          </a:p>
        </p:txBody>
      </p:sp>
    </p:spTree>
    <p:extLst>
      <p:ext uri="{BB962C8B-B14F-4D97-AF65-F5344CB8AC3E}">
        <p14:creationId xmlns:p14="http://schemas.microsoft.com/office/powerpoint/2010/main" val="2183882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keywords&#10;&#10;Description automatically generated">
            <a:extLst>
              <a:ext uri="{FF2B5EF4-FFF2-40B4-BE49-F238E27FC236}">
                <a16:creationId xmlns:a16="http://schemas.microsoft.com/office/drawing/2014/main" id="{B4E4F0D9-BFE4-86C6-4514-605DF619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195" y="139700"/>
            <a:ext cx="2563167" cy="2436990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D83C317-60FD-4574-C29F-BCA0402B3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08" y="2573867"/>
            <a:ext cx="2573052" cy="2571045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053018CA-9FE3-033E-8275-8707361F8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680" y="-1411"/>
            <a:ext cx="2818419" cy="5146322"/>
          </a:xfrm>
          <a:prstGeom prst="rect">
            <a:avLst/>
          </a:prstGeom>
        </p:spPr>
      </p:pic>
      <p:pic>
        <p:nvPicPr>
          <p:cNvPr id="7" name="Picture 6" descr="A screenshot of a school application&#10;&#10;Description automatically generated">
            <a:extLst>
              <a:ext uri="{FF2B5EF4-FFF2-40B4-BE49-F238E27FC236}">
                <a16:creationId xmlns:a16="http://schemas.microsoft.com/office/drawing/2014/main" id="{4E05F063-22F0-4770-E80F-783E8FD2C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900" y="5645"/>
            <a:ext cx="3099662" cy="51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632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C45F3E9-434F-2D02-D696-9FB6F55B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19" y="1028700"/>
            <a:ext cx="3269940" cy="3086100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08D098E8-5F39-CD55-2003-3C5189706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197" y="1028700"/>
            <a:ext cx="3259332" cy="3086100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81B24027-329F-B4BC-A686-15D7B8688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209" y="1621367"/>
            <a:ext cx="1754359" cy="3086100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62EDF40-EDEF-8306-F6E1-67A4F9848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090" y="266699"/>
            <a:ext cx="1744486" cy="12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29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9DE8E2-C0C8-5E43-856C-D99596F1D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A957E4-C9EB-EEDA-31F6-2098895B2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97F6974D-08D0-9EDB-BAD5-DE06394C3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987" y="2644422"/>
            <a:ext cx="2613417" cy="2422878"/>
          </a:xfrm>
          <a:prstGeom prst="rect">
            <a:avLst/>
          </a:prstGeom>
        </p:spPr>
      </p:pic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187E7EA1-435A-1AC0-D49E-7C2AC0919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986" y="55033"/>
            <a:ext cx="2615495" cy="227330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C66C037-EAC3-74C7-FA20-E8EC371F2E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31" y="3589867"/>
            <a:ext cx="4572000" cy="141013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AB667F6-A7C4-57ED-CF4A-62B438A79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31" y="1981200"/>
            <a:ext cx="4572000" cy="112911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3CD9639-1A9F-6A97-4B8C-CD2BA0E25C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931" y="386644"/>
            <a:ext cx="4572000" cy="108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6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920B84-4562-6CCE-A30F-00CE4D816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AC604C-90AC-DF4D-3081-EC1710E78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4" name="Picture 3" descr="A screenshot of a checklist&#10;&#10;Description automatically generated">
            <a:extLst>
              <a:ext uri="{FF2B5EF4-FFF2-40B4-BE49-F238E27FC236}">
                <a16:creationId xmlns:a16="http://schemas.microsoft.com/office/drawing/2014/main" id="{32591FEF-1713-23F8-DCB0-8343365B6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55" y="2091116"/>
            <a:ext cx="4572000" cy="1017713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1D2BC003-EE20-F92B-ECE8-C5269CEE1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78" y="471311"/>
            <a:ext cx="2676387" cy="42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1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341346" y="1375675"/>
            <a:ext cx="4053868" cy="31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500" b="1" dirty="0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Dream Preparatory Academy Inc</a:t>
            </a:r>
            <a:endParaRPr lang="en-US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Roboto"/>
              <a:buNone/>
            </a:pPr>
            <a:endParaRPr sz="600" b="1" dirty="0">
              <a:solidFill>
                <a:srgbClr val="3C78D8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r>
              <a:rPr lang="en" sz="1200" dirty="0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Website: </a:t>
            </a:r>
            <a:r>
              <a:rPr lang="en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</a:t>
            </a:r>
            <a:r>
              <a:rPr lang="en" sz="1200" dirty="0">
                <a:solidFill>
                  <a:schemeClr val="tx1"/>
                </a:solidFill>
                <a:latin typeface="Google Sans"/>
                <a:sym typeface="Googl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dreamprepacademyinc.org</a:t>
            </a:r>
            <a:endParaRPr sz="1200" dirty="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r>
              <a:rPr lang="en" sz="1200" dirty="0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Cause area: </a:t>
            </a:r>
            <a:r>
              <a:rPr lang="en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Education</a:t>
            </a:r>
            <a:endParaRPr lang="en" sz="1200" dirty="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r>
              <a:rPr lang="en" sz="1200" dirty="0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Location: </a:t>
            </a:r>
            <a:r>
              <a:rPr lang="en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29 Ridgeway Dr, Greenville, SC, 29605</a:t>
            </a:r>
            <a:endParaRPr lang="en" sz="1000" b="1" dirty="0">
              <a:solidFill>
                <a:schemeClr val="tx1"/>
              </a:solidFill>
            </a:endParaRP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r>
              <a:rPr lang="en" sz="1200" dirty="0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Organization size: </a:t>
            </a:r>
            <a:r>
              <a:rPr lang="en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10+</a:t>
            </a:r>
            <a:endParaRPr sz="1200" dirty="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r>
              <a:rPr lang="en" sz="1200" dirty="0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Years in operation: Dec, 2022</a:t>
            </a:r>
            <a:endParaRPr sz="1200" dirty="0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r>
              <a:rPr lang="en" sz="1200" dirty="0">
                <a:solidFill>
                  <a:srgbClr val="3C78D8"/>
                </a:solidFill>
                <a:latin typeface="Google Sans"/>
                <a:ea typeface="Google Sans"/>
                <a:cs typeface="Google Sans"/>
              </a:rPr>
              <a:t>Services or products they offer:</a:t>
            </a:r>
            <a:br>
              <a:rPr lang="en" sz="1200" dirty="0">
                <a:latin typeface="Google Sans"/>
                <a:ea typeface="Google Sans"/>
                <a:cs typeface="Google Sans"/>
              </a:rPr>
            </a:br>
            <a:r>
              <a:rPr lang="en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Pre-school</a:t>
            </a:r>
            <a:br>
              <a:rPr lang="en" sz="1200" dirty="0">
                <a:latin typeface="Google Sans"/>
                <a:ea typeface="Google Sans"/>
                <a:cs typeface="Google Sans"/>
              </a:rPr>
            </a:br>
            <a:r>
              <a:rPr lang="en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Weekend childcare</a:t>
            </a:r>
            <a:br>
              <a:rPr lang="en" sz="1200" dirty="0">
                <a:latin typeface="Google Sans"/>
                <a:ea typeface="Google Sans"/>
                <a:cs typeface="Google Sans"/>
              </a:rPr>
            </a:br>
            <a:r>
              <a:rPr lang="en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School Day Program</a:t>
            </a:r>
            <a:br>
              <a:rPr lang="en" sz="1200" dirty="0">
                <a:latin typeface="Google Sans"/>
                <a:ea typeface="Google Sans"/>
                <a:cs typeface="Google Sans"/>
              </a:rPr>
            </a:br>
            <a:r>
              <a:rPr lang="en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Extended Day </a:t>
            </a:r>
          </a:p>
          <a:p>
            <a:pPr indent="-304800">
              <a:lnSpc>
                <a:spcPct val="114999"/>
              </a:lnSpc>
              <a:buClr>
                <a:srgbClr val="3C78D8"/>
              </a:buClr>
              <a:buSzPts val="1200"/>
            </a:pPr>
            <a:r>
              <a:rPr lang="en" sz="1200" dirty="0">
                <a:solidFill>
                  <a:srgbClr val="3C78D8"/>
                </a:solidFill>
                <a:latin typeface="Google Sans"/>
                <a:ea typeface="Google Sans"/>
                <a:cs typeface="Google Sans"/>
              </a:rPr>
              <a:t>Summer Camp</a:t>
            </a:r>
            <a:br>
              <a:rPr lang="en" sz="1200" dirty="0">
                <a:latin typeface="Google Sans"/>
                <a:ea typeface="Google Sans"/>
                <a:cs typeface="Google Sans"/>
              </a:rPr>
            </a:br>
            <a:r>
              <a:rPr lang="en" sz="1200" dirty="0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After school Program (Coming soon...)</a:t>
            </a:r>
            <a:endParaRPr lang="e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Nonprofit Overview</a:t>
            </a:r>
            <a:endParaRPr/>
          </a:p>
        </p:txBody>
      </p:sp>
      <p:sp>
        <p:nvSpPr>
          <p:cNvPr id="110" name="Google Shape;110;p19"/>
          <p:cNvSpPr/>
          <p:nvPr/>
        </p:nvSpPr>
        <p:spPr>
          <a:xfrm>
            <a:off x="4511100" y="0"/>
            <a:ext cx="4632900" cy="51435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4999200" y="1059575"/>
            <a:ext cx="3656700" cy="213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" i="1">
              <a:latin typeface="Google Sans"/>
              <a:ea typeface="Google Sans"/>
              <a:cs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4801750" y="3468875"/>
            <a:ext cx="3904500" cy="863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b="1">
                <a:solidFill>
                  <a:schemeClr val="bg1"/>
                </a:solidFill>
                <a:latin typeface="Google Sans"/>
                <a:ea typeface="Google Sans"/>
                <a:cs typeface="Google Sans"/>
                <a:sym typeface="Google Sans"/>
              </a:rPr>
              <a:t>Mission: </a:t>
            </a:r>
            <a:br>
              <a:rPr lang="en">
                <a:solidFill>
                  <a:schemeClr val="bg1"/>
                </a:solidFill>
                <a:latin typeface="Google Sans"/>
                <a:ea typeface="Google Sans"/>
                <a:cs typeface="Google Sans"/>
              </a:rPr>
            </a:br>
            <a:r>
              <a:rPr lang="en" b="1">
                <a:solidFill>
                  <a:schemeClr val="bg1"/>
                </a:solidFill>
                <a:ea typeface="Google Sans"/>
              </a:rPr>
              <a:t>To improve youth confidence through independence in a natural environment, while creating a technological impact to improve learning programs.</a:t>
            </a:r>
            <a:endParaRPr lang="en" sz="1200" i="1">
              <a:solidFill>
                <a:schemeClr val="bg1"/>
              </a:solidFill>
              <a:latin typeface="Google Sans"/>
              <a:ea typeface="Google Sans"/>
              <a:cs typeface="Google Sans"/>
            </a:endParaRPr>
          </a:p>
        </p:txBody>
      </p:sp>
      <p:pic>
        <p:nvPicPr>
          <p:cNvPr id="2" name="Picture 1" descr="Choosing Quality Child Care | Early Childhood Development">
            <a:extLst>
              <a:ext uri="{FF2B5EF4-FFF2-40B4-BE49-F238E27FC236}">
                <a16:creationId xmlns:a16="http://schemas.microsoft.com/office/drawing/2014/main" id="{F8CCAE7B-C530-166C-D611-2E101975D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326" y="858549"/>
            <a:ext cx="3658898" cy="24327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186124" y="1841342"/>
            <a:ext cx="4053868" cy="31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  <a:sym typeface="Google Sans"/>
              </a:rPr>
              <a:t>Budget Limit:</a:t>
            </a:r>
            <a:endParaRPr lang="en-US"/>
          </a:p>
          <a:p>
            <a:pPr marL="285750">
              <a:lnSpc>
                <a:spcPct val="114999"/>
              </a:lnSpc>
            </a:pPr>
            <a:r>
              <a:rPr lang="en" sz="1500" b="1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Google Ad Grants accounts are limited to a monthly budget of 10000$.</a:t>
            </a:r>
          </a:p>
          <a:p>
            <a:pPr marL="0" indent="0">
              <a:lnSpc>
                <a:spcPct val="114999"/>
              </a:lnSpc>
              <a:buNone/>
            </a:pPr>
            <a:endParaRPr lang="en" sz="15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marL="0" indent="0">
              <a:lnSpc>
                <a:spcPct val="114999"/>
              </a:lnSpc>
              <a:buNone/>
            </a:pPr>
            <a:r>
              <a:rPr lang="en" sz="1500" b="1">
                <a:solidFill>
                  <a:srgbClr val="3C78D8"/>
                </a:solidFill>
                <a:latin typeface="Google Sans"/>
                <a:ea typeface="Google Sans"/>
                <a:cs typeface="Google Sans"/>
              </a:rPr>
              <a:t>Custom Budget: </a:t>
            </a:r>
            <a:r>
              <a:rPr lang="en" sz="1500" b="1">
                <a:solidFill>
                  <a:srgbClr val="FF0000"/>
                </a:solidFill>
                <a:latin typeface="Google Sans"/>
                <a:ea typeface="Google Sans"/>
                <a:cs typeface="Google Sans"/>
              </a:rPr>
              <a:t>329$ daily</a:t>
            </a:r>
          </a:p>
          <a:p>
            <a:pPr marL="0" indent="0">
              <a:lnSpc>
                <a:spcPct val="114999"/>
              </a:lnSpc>
              <a:buNone/>
            </a:pPr>
            <a:endParaRPr lang="en" sz="15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marL="0" indent="0">
              <a:lnSpc>
                <a:spcPct val="115000"/>
              </a:lnSpc>
              <a:buClr>
                <a:srgbClr val="4285F4"/>
              </a:buClr>
              <a:buNone/>
            </a:pPr>
            <a:endParaRPr lang="en" sz="600" b="1">
              <a:solidFill>
                <a:srgbClr val="3C78D8"/>
              </a:solidFill>
              <a:latin typeface="Google Sans"/>
              <a:ea typeface="Google Sans"/>
              <a:cs typeface="Google Sans"/>
            </a:endParaRPr>
          </a:p>
          <a:p>
            <a:pPr indent="-304800">
              <a:lnSpc>
                <a:spcPct val="115000"/>
              </a:lnSpc>
              <a:buClr>
                <a:srgbClr val="3C78D8"/>
              </a:buClr>
              <a:buSzPts val="1200"/>
            </a:pPr>
            <a:endParaRPr lang="en" sz="1200">
              <a:solidFill>
                <a:srgbClr val="000000"/>
              </a:solidFill>
              <a:latin typeface="Google Sans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r>
              <a:rPr lang="en"/>
              <a:t>Budget</a:t>
            </a:r>
            <a:endParaRPr lang="en-US"/>
          </a:p>
        </p:txBody>
      </p:sp>
      <p:sp>
        <p:nvSpPr>
          <p:cNvPr id="110" name="Google Shape;110;p19"/>
          <p:cNvSpPr/>
          <p:nvPr/>
        </p:nvSpPr>
        <p:spPr>
          <a:xfrm>
            <a:off x="4511100" y="0"/>
            <a:ext cx="4632900" cy="51435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endParaRPr sz="1200" b="0" i="0" u="none" strike="noStrike" cap="non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4999200" y="1059575"/>
            <a:ext cx="3656700" cy="2136000"/>
          </a:xfrm>
          <a:prstGeom prst="rect">
            <a:avLst/>
          </a:prstGeom>
          <a:solidFill>
            <a:srgbClr val="448A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lang="en" i="1">
              <a:latin typeface="Google Sans"/>
              <a:ea typeface="Google Sans"/>
              <a:cs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1654E119-F062-1CE8-9F44-16B2B46C3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735" y="1028700"/>
            <a:ext cx="4414083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5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488000" y="2361258"/>
            <a:ext cx="15222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Age</a:t>
            </a:r>
            <a:endParaRPr sz="1200" i="0" u="none" strike="noStrike" cap="non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4606250" y="3977702"/>
            <a:ext cx="15222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Audiences</a:t>
            </a:r>
            <a:endParaRPr sz="12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88002" y="3999299"/>
            <a:ext cx="1522200" cy="2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Gender</a:t>
            </a:r>
            <a:endParaRPr sz="12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6262225" y="3365184"/>
            <a:ext cx="2668200" cy="714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600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Parents with kids of age 1.5 to 5 years in and around Greenville, SC</a:t>
            </a:r>
            <a:endParaRPr lang="en-US"/>
          </a:p>
        </p:txBody>
      </p:sp>
      <p:sp>
        <p:nvSpPr>
          <p:cNvPr id="132" name="Google Shape;132;p20"/>
          <p:cNvSpPr txBox="1"/>
          <p:nvPr/>
        </p:nvSpPr>
        <p:spPr>
          <a:xfrm>
            <a:off x="344900" y="262225"/>
            <a:ext cx="73533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Market and Target Audience Analysis</a:t>
            </a: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30" y="3451112"/>
            <a:ext cx="1248228" cy="54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375" y="1323850"/>
            <a:ext cx="1181428" cy="1181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3602" y="3331838"/>
            <a:ext cx="1522197" cy="66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88937" y="1508800"/>
            <a:ext cx="750963" cy="8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78876-FADF-A617-11EE-30EAD401FF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409" y="1357574"/>
            <a:ext cx="2786063" cy="1116500"/>
          </a:xfrm>
          <a:prstGeom prst="rect">
            <a:avLst/>
          </a:prstGeom>
        </p:spPr>
      </p:pic>
      <p:pic>
        <p:nvPicPr>
          <p:cNvPr id="5" name="Picture 4" descr="A green and red pie chart&#10;&#10;Description automatically generated">
            <a:extLst>
              <a:ext uri="{FF2B5EF4-FFF2-40B4-BE49-F238E27FC236}">
                <a16:creationId xmlns:a16="http://schemas.microsoft.com/office/drawing/2014/main" id="{F26188AF-FB01-9138-2FA6-D8F9BCC3F3A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01" b="3208"/>
          <a:stretch/>
        </p:blipFill>
        <p:spPr>
          <a:xfrm>
            <a:off x="1924815" y="3263224"/>
            <a:ext cx="2440099" cy="1324733"/>
          </a:xfrm>
          <a:prstGeom prst="rect">
            <a:avLst/>
          </a:prstGeom>
        </p:spPr>
      </p:pic>
      <p:pic>
        <p:nvPicPr>
          <p:cNvPr id="2" name="Picture 1" descr="A screenshot of a phone&#10;&#10;Description automatically generated">
            <a:extLst>
              <a:ext uri="{FF2B5EF4-FFF2-40B4-BE49-F238E27FC236}">
                <a16:creationId xmlns:a16="http://schemas.microsoft.com/office/drawing/2014/main" id="{66772CC0-307B-81D3-34B6-0E4713DE41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1287" y="263769"/>
            <a:ext cx="2267294" cy="323117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0FC609-2C8B-A4EC-E172-4C05913300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3255" y="208818"/>
            <a:ext cx="1140662" cy="32861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/>
        </p:nvSpPr>
        <p:spPr>
          <a:xfrm>
            <a:off x="412071" y="1055027"/>
            <a:ext cx="8128782" cy="2137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Clr>
                <a:schemeClr val="dk1"/>
              </a:buClr>
              <a:buSzPts val="1100"/>
            </a:pPr>
            <a:r>
              <a:rPr lang="en" sz="1800" b="1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                                                  Website Overview</a:t>
            </a:r>
            <a:endParaRPr lang="en-US" sz="1800" b="1" dirty="0">
              <a:solidFill>
                <a:srgbClr val="3C4043"/>
              </a:solidFill>
              <a:latin typeface="Google Sans"/>
              <a:ea typeface="Google Sans"/>
              <a:cs typeface="Google Sans"/>
            </a:endParaRPr>
          </a:p>
          <a:p>
            <a:pPr lvl="0" algn="just">
              <a:spcBef>
                <a:spcPts val="0"/>
              </a:spcBef>
              <a:spcAft>
                <a:spcPts val="0"/>
              </a:spcAft>
              <a:buSzPts val="1100"/>
            </a:pPr>
            <a:endParaRPr lang="en" sz="1800" b="1" dirty="0">
              <a:solidFill>
                <a:srgbClr val="3C4043"/>
              </a:solidFill>
              <a:latin typeface="Google Sans"/>
              <a:ea typeface="Google Sans"/>
              <a:cs typeface="Google Sans"/>
            </a:endParaRPr>
          </a:p>
          <a:p>
            <a:pPr algn="just">
              <a:buSzPts val="1100"/>
            </a:pPr>
            <a:r>
              <a:rPr lang="en-US" sz="1600" b="1" dirty="0">
                <a:solidFill>
                  <a:schemeClr val="accent1"/>
                </a:solidFill>
                <a:ea typeface="Google Sans"/>
              </a:rPr>
              <a:t>          Join Our Mission     </a:t>
            </a:r>
            <a:r>
              <a:rPr lang="en-US" sz="1600" b="1" dirty="0">
                <a:solidFill>
                  <a:srgbClr val="FFC000"/>
                </a:solidFill>
                <a:ea typeface="Google Sans"/>
              </a:rPr>
              <a:t>Support Our Vision  </a:t>
            </a:r>
            <a:r>
              <a:rPr lang="en-US" sz="1600" dirty="0">
                <a:solidFill>
                  <a:srgbClr val="FFC000"/>
                </a:solidFill>
                <a:ea typeface="Google Sans"/>
              </a:rPr>
              <a:t>  </a:t>
            </a:r>
            <a:r>
              <a:rPr lang="en-US" sz="1600" b="1" dirty="0">
                <a:solidFill>
                  <a:srgbClr val="00B050"/>
                </a:solidFill>
                <a:ea typeface="Google Sans"/>
              </a:rPr>
              <a:t>Learn More     </a:t>
            </a:r>
            <a:r>
              <a:rPr lang="en-US" sz="1600" b="1" dirty="0">
                <a:solidFill>
                  <a:srgbClr val="448AFF"/>
                </a:solidFill>
                <a:ea typeface="Google Sans"/>
              </a:rPr>
              <a:t>Donate    </a:t>
            </a:r>
            <a:r>
              <a:rPr lang="en-US" sz="1600" b="1" dirty="0">
                <a:solidFill>
                  <a:srgbClr val="FFC000"/>
                </a:solidFill>
                <a:ea typeface="Google Sans"/>
              </a:rPr>
              <a:t>Volunteer</a:t>
            </a:r>
            <a:endParaRPr lang="en-US" sz="1600" b="1" dirty="0">
              <a:solidFill>
                <a:srgbClr val="666666"/>
              </a:solidFill>
              <a:ea typeface="Google Sans"/>
            </a:endParaRPr>
          </a:p>
          <a:p>
            <a:pPr algn="just"/>
            <a:r>
              <a:rPr lang="en-US" sz="1600" b="1" dirty="0">
                <a:solidFill>
                  <a:srgbClr val="00B050"/>
                </a:solidFill>
                <a:ea typeface="Google Sans"/>
              </a:rPr>
              <a:t>                                           </a:t>
            </a:r>
            <a:endParaRPr lang="en-US" sz="1600" b="1" dirty="0">
              <a:solidFill>
                <a:srgbClr val="666666"/>
              </a:solidFill>
              <a:ea typeface="Google Sans"/>
            </a:endParaRPr>
          </a:p>
          <a:p>
            <a:pPr algn="just"/>
            <a:r>
              <a:rPr lang="en-US" sz="1600" b="1" dirty="0">
                <a:solidFill>
                  <a:srgbClr val="00B050"/>
                </a:solidFill>
                <a:ea typeface="Google Sans"/>
              </a:rPr>
              <a:t>                                             Subscribe    </a:t>
            </a:r>
            <a:r>
              <a:rPr lang="en-US" sz="1600" b="1" dirty="0">
                <a:solidFill>
                  <a:srgbClr val="448AFF"/>
                </a:solidFill>
                <a:ea typeface="Google Sans"/>
              </a:rPr>
              <a:t>Event Registration</a:t>
            </a:r>
          </a:p>
          <a:p>
            <a:pPr algn="just"/>
            <a:endParaRPr lang="en-US" sz="1600" b="1" dirty="0">
              <a:solidFill>
                <a:srgbClr val="448AFF"/>
              </a:solidFill>
              <a:ea typeface="Google Sans"/>
            </a:endParaRPr>
          </a:p>
          <a:p>
            <a:pPr algn="just"/>
            <a:endParaRPr lang="en-US" sz="1600" b="1" dirty="0">
              <a:solidFill>
                <a:srgbClr val="448AFF"/>
              </a:solidFill>
              <a:ea typeface="Google Sans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674859" y="328167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Current Marketing</a:t>
            </a:r>
            <a:endParaRPr sz="24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59" name="Google Shape;159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0923" y="260509"/>
            <a:ext cx="903963" cy="7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and a child looking at something&#10;&#10;Description automatically generated">
            <a:extLst>
              <a:ext uri="{FF2B5EF4-FFF2-40B4-BE49-F238E27FC236}">
                <a16:creationId xmlns:a16="http://schemas.microsoft.com/office/drawing/2014/main" id="{9C1861C3-75EA-4FC5-0EC9-138F1E92A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53" y="2638423"/>
            <a:ext cx="8057030" cy="22198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A47BB-7299-8B73-31A1-2F81EF103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30" y="460836"/>
            <a:ext cx="6606540" cy="422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49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968A4-3224-1A4C-4F5B-99E7AACF5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613" y="1036689"/>
            <a:ext cx="5218772" cy="24724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2B1A5-96A3-952A-B103-8C72141B6A7D}"/>
              </a:ext>
            </a:extLst>
          </p:cNvPr>
          <p:cNvSpPr txBox="1"/>
          <p:nvPr/>
        </p:nvSpPr>
        <p:spPr>
          <a:xfrm>
            <a:off x="3065015" y="3680962"/>
            <a:ext cx="3013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Non-functional call to action</a:t>
            </a:r>
            <a:endParaRPr lang="en-GB" sz="1600" b="1" dirty="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</p:txBody>
      </p:sp>
      <p:sp>
        <p:nvSpPr>
          <p:cNvPr id="5" name="Google Shape;157;p21">
            <a:extLst>
              <a:ext uri="{FF2B5EF4-FFF2-40B4-BE49-F238E27FC236}">
                <a16:creationId xmlns:a16="http://schemas.microsoft.com/office/drawing/2014/main" id="{F445325D-A48C-144E-13E0-F52C12D39BC5}"/>
              </a:ext>
            </a:extLst>
          </p:cNvPr>
          <p:cNvSpPr txBox="1"/>
          <p:nvPr/>
        </p:nvSpPr>
        <p:spPr>
          <a:xfrm>
            <a:off x="178420" y="328167"/>
            <a:ext cx="7463882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Webpage recommendation based on SEO analysis</a:t>
            </a:r>
            <a:endParaRPr sz="24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17405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;p21">
            <a:extLst>
              <a:ext uri="{FF2B5EF4-FFF2-40B4-BE49-F238E27FC236}">
                <a16:creationId xmlns:a16="http://schemas.microsoft.com/office/drawing/2014/main" id="{90A9273C-EB1E-1E24-E027-EB030E54554E}"/>
              </a:ext>
            </a:extLst>
          </p:cNvPr>
          <p:cNvSpPr txBox="1"/>
          <p:nvPr/>
        </p:nvSpPr>
        <p:spPr>
          <a:xfrm>
            <a:off x="178420" y="328167"/>
            <a:ext cx="7463882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Webpage recommendation based on SEO analysis</a:t>
            </a:r>
            <a:endParaRPr sz="24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EC8D85-3956-C5A5-BFE3-41AB1754A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256" y="1369939"/>
            <a:ext cx="2087485" cy="849605"/>
          </a:xfrm>
          <a:prstGeom prst="rect">
            <a:avLst/>
          </a:prstGeom>
        </p:spPr>
      </p:pic>
      <p:sp>
        <p:nvSpPr>
          <p:cNvPr id="5" name="Google Shape;156;p21">
            <a:extLst>
              <a:ext uri="{FF2B5EF4-FFF2-40B4-BE49-F238E27FC236}">
                <a16:creationId xmlns:a16="http://schemas.microsoft.com/office/drawing/2014/main" id="{14418F2A-ADB4-B4B1-A938-72D41625E34A}"/>
              </a:ext>
            </a:extLst>
          </p:cNvPr>
          <p:cNvSpPr txBox="1"/>
          <p:nvPr/>
        </p:nvSpPr>
        <p:spPr>
          <a:xfrm>
            <a:off x="2122449" y="958549"/>
            <a:ext cx="4899102" cy="41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Meta Description tag missing</a:t>
            </a:r>
            <a:endParaRPr lang="en" sz="1800" dirty="0">
              <a:solidFill>
                <a:schemeClr val="tx1"/>
              </a:solidFill>
              <a:ea typeface="Google Sans"/>
            </a:endParaRPr>
          </a:p>
          <a:p>
            <a:pPr algn="ctr">
              <a:lnSpc>
                <a:spcPct val="130000"/>
              </a:lnSpc>
              <a:buClr>
                <a:schemeClr val="accent2"/>
              </a:buClr>
              <a:buSzPts val="1100"/>
            </a:pPr>
            <a:endParaRPr lang="en" sz="1100" dirty="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algn="ctr">
              <a:lnSpc>
                <a:spcPct val="130000"/>
              </a:lnSpc>
              <a:buClr>
                <a:schemeClr val="accent2"/>
              </a:buClr>
              <a:buSzPts val="1100"/>
            </a:pPr>
            <a:endParaRPr lang="en-US" dirty="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</p:txBody>
      </p:sp>
      <p:sp>
        <p:nvSpPr>
          <p:cNvPr id="6" name="Google Shape;156;p21">
            <a:extLst>
              <a:ext uri="{FF2B5EF4-FFF2-40B4-BE49-F238E27FC236}">
                <a16:creationId xmlns:a16="http://schemas.microsoft.com/office/drawing/2014/main" id="{767F441E-E054-A351-C3A0-E5AC77AA5CF6}"/>
              </a:ext>
            </a:extLst>
          </p:cNvPr>
          <p:cNvSpPr txBox="1"/>
          <p:nvPr/>
        </p:nvSpPr>
        <p:spPr>
          <a:xfrm>
            <a:off x="2122449" y="2732324"/>
            <a:ext cx="4899102" cy="43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sz="1600" b="1" dirty="0">
                <a:solidFill>
                  <a:schemeClr val="tx1"/>
                </a:solidFill>
                <a:latin typeface="Google Sans"/>
                <a:ea typeface="Google Sans"/>
                <a:cs typeface="Google Sans"/>
              </a:rPr>
              <a:t>Backlinks missing</a:t>
            </a:r>
            <a:endParaRPr lang="en" sz="1800" dirty="0">
              <a:solidFill>
                <a:schemeClr val="tx1"/>
              </a:solidFill>
              <a:ea typeface="Google Sans"/>
            </a:endParaRPr>
          </a:p>
          <a:p>
            <a:pPr algn="ctr">
              <a:lnSpc>
                <a:spcPct val="130000"/>
              </a:lnSpc>
              <a:buClr>
                <a:schemeClr val="accent2"/>
              </a:buClr>
              <a:buSzPts val="1100"/>
            </a:pPr>
            <a:endParaRPr lang="en" sz="1100" dirty="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algn="ctr">
              <a:lnSpc>
                <a:spcPct val="130000"/>
              </a:lnSpc>
              <a:buClr>
                <a:schemeClr val="accent2"/>
              </a:buClr>
              <a:buSzPts val="1100"/>
            </a:pPr>
            <a:endParaRPr lang="en-US" dirty="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8ACFBC-633B-6516-0A80-0232308F2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954" y="3143279"/>
            <a:ext cx="6594088" cy="108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60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/>
        </p:nvSpPr>
        <p:spPr>
          <a:xfrm>
            <a:off x="299534" y="978849"/>
            <a:ext cx="8141474" cy="237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tx1"/>
                </a:solidFill>
                <a:latin typeface="Google Sans"/>
                <a:ea typeface="Google Sans"/>
                <a:cs typeface="Google Sans"/>
                <a:sym typeface="Google Sans"/>
              </a:rPr>
              <a:t>Online/Offline Marketing</a:t>
            </a:r>
            <a:endParaRPr lang="en-US" sz="180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algn="ctr">
              <a:buSzPts val="1100"/>
            </a:pPr>
            <a:endParaRPr lang="en" sz="180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algn="ctr">
              <a:buSzPts val="1100"/>
            </a:pPr>
            <a:endParaRPr lang="en" sz="180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latin typeface="Roboto"/>
                <a:ea typeface="Roboto"/>
                <a:cs typeface="Roboto"/>
              </a:rPr>
            </a:br>
            <a:endParaRPr lang="en" sz="1100"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>
              <a:solidFill>
                <a:schemeClr val="tx1"/>
              </a:solidFill>
              <a:latin typeface="Google Sans"/>
              <a:ea typeface="Google Sans"/>
              <a:cs typeface="Google Sans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2961471" y="273431"/>
            <a:ext cx="37959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Current Marketing</a:t>
            </a:r>
            <a:endParaRPr lang="en-US" sz="2400">
              <a:solidFill>
                <a:schemeClr val="dk1"/>
              </a:solidFill>
              <a:latin typeface="Google Sans"/>
              <a:ea typeface="Google Sans"/>
              <a:cs typeface="Google Sans"/>
            </a:endParaRPr>
          </a:p>
        </p:txBody>
      </p:sp>
      <p:pic>
        <p:nvPicPr>
          <p:cNvPr id="158" name="Google Shape;158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l="17252" t="19993" r="20954" b="24638"/>
          <a:stretch/>
        </p:blipFill>
        <p:spPr>
          <a:xfrm>
            <a:off x="6903329" y="128160"/>
            <a:ext cx="1143053" cy="102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Google Ads - Wikipedia">
            <a:extLst>
              <a:ext uri="{FF2B5EF4-FFF2-40B4-BE49-F238E27FC236}">
                <a16:creationId xmlns:a16="http://schemas.microsoft.com/office/drawing/2014/main" id="{39ACF6D5-03DF-21EB-F63F-FB92162D7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85" y="1831131"/>
            <a:ext cx="1191186" cy="1486842"/>
          </a:xfrm>
          <a:prstGeom prst="rect">
            <a:avLst/>
          </a:prstGeom>
        </p:spPr>
      </p:pic>
      <p:pic>
        <p:nvPicPr>
          <p:cNvPr id="7" name="Picture 6" descr="Website - Free communications icons">
            <a:extLst>
              <a:ext uri="{FF2B5EF4-FFF2-40B4-BE49-F238E27FC236}">
                <a16:creationId xmlns:a16="http://schemas.microsoft.com/office/drawing/2014/main" id="{AA937374-04A3-EBE9-72B1-A8B74EE27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033" y="1715621"/>
            <a:ext cx="1544171" cy="1532966"/>
          </a:xfrm>
          <a:prstGeom prst="rect">
            <a:avLst/>
          </a:prstGeom>
        </p:spPr>
      </p:pic>
      <p:pic>
        <p:nvPicPr>
          <p:cNvPr id="8" name="Picture 7" descr="facebook logo png, facebook icon transparent png 18930698 PNG">
            <a:extLst>
              <a:ext uri="{FF2B5EF4-FFF2-40B4-BE49-F238E27FC236}">
                <a16:creationId xmlns:a16="http://schemas.microsoft.com/office/drawing/2014/main" id="{0A2CB9CC-21A3-C79F-9BA5-92D8E22332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562" y="1368238"/>
            <a:ext cx="2328584" cy="2328584"/>
          </a:xfrm>
          <a:prstGeom prst="rect">
            <a:avLst/>
          </a:prstGeom>
        </p:spPr>
      </p:pic>
      <p:pic>
        <p:nvPicPr>
          <p:cNvPr id="9" name="Picture 8" descr="Email, gmail, mail, logo, social, social media icon - Free download">
            <a:extLst>
              <a:ext uri="{FF2B5EF4-FFF2-40B4-BE49-F238E27FC236}">
                <a16:creationId xmlns:a16="http://schemas.microsoft.com/office/drawing/2014/main" id="{34E690FF-3EF0-05F4-7DE7-1901BABCF9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9900" y="1553135"/>
            <a:ext cx="1863539" cy="1863539"/>
          </a:xfrm>
          <a:prstGeom prst="rect">
            <a:avLst/>
          </a:prstGeom>
        </p:spPr>
      </p:pic>
      <p:pic>
        <p:nvPicPr>
          <p:cNvPr id="10" name="Picture 9" descr="Word of mouth - Free communications icons">
            <a:extLst>
              <a:ext uri="{FF2B5EF4-FFF2-40B4-BE49-F238E27FC236}">
                <a16:creationId xmlns:a16="http://schemas.microsoft.com/office/drawing/2014/main" id="{B6F91CEF-2EEC-02B4-56D4-145A08B6F7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3150" y="3318062"/>
            <a:ext cx="1863539" cy="1863539"/>
          </a:xfrm>
          <a:prstGeom prst="rect">
            <a:avLst/>
          </a:prstGeom>
        </p:spPr>
      </p:pic>
      <p:pic>
        <p:nvPicPr>
          <p:cNvPr id="12" name="Picture 11" descr="Hipster People Talking And Using Computers In Co-working PNG Images | EPS  Free Download - Pikbest">
            <a:extLst>
              <a:ext uri="{FF2B5EF4-FFF2-40B4-BE49-F238E27FC236}">
                <a16:creationId xmlns:a16="http://schemas.microsoft.com/office/drawing/2014/main" id="{2140FA58-9936-BEF8-0607-6C118E1B291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3067" b="315"/>
          <a:stretch/>
        </p:blipFill>
        <p:spPr>
          <a:xfrm>
            <a:off x="4573121" y="3249308"/>
            <a:ext cx="2967216" cy="18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6797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1486</Words>
  <Application>Microsoft Office PowerPoint</Application>
  <PresentationFormat>On-screen Show (16:9)</PresentationFormat>
  <Paragraphs>284</Paragraphs>
  <Slides>30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Simple Light</vt:lpstr>
      <vt:lpstr>PowerPoint Presentation</vt:lpstr>
      <vt:lpstr>PowerPoint Presentation</vt:lpstr>
      <vt:lpstr>Nonprofit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Account Performance</vt:lpstr>
      <vt:lpstr>PowerPoint Presentation</vt:lpstr>
      <vt:lpstr>PowerPoint Presentation</vt:lpstr>
      <vt:lpstr>PowerPoint Presentation</vt:lpstr>
      <vt:lpstr>Account Performance Metrics and Goals</vt:lpstr>
      <vt:lpstr>PowerPoint Presentation</vt:lpstr>
      <vt:lpstr>PowerPoint Presentation</vt:lpstr>
      <vt:lpstr>Bidding</vt:lpstr>
      <vt:lpstr>Customer Acquisition</vt:lpstr>
      <vt:lpstr>Locations</vt:lpstr>
      <vt:lpstr>Languages and  Audience Segments</vt:lpstr>
      <vt:lpstr>Custom Audience Segment</vt:lpstr>
      <vt:lpstr>Keywords addition and Ads Creation</vt:lpstr>
      <vt:lpstr>PowerPoint Presentation</vt:lpstr>
      <vt:lpstr>PowerPoint Presentation</vt:lpstr>
      <vt:lpstr>PowerPoint Presentation</vt:lpstr>
      <vt:lpstr>PowerPoint Presentation</vt:lpstr>
      <vt:lpstr>Budget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utkarsh patil</cp:lastModifiedBy>
  <cp:revision>2</cp:revision>
  <dcterms:modified xsi:type="dcterms:W3CDTF">2024-05-03T03:43:28Z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2024-03-13T16:33:19Z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6628e385-b1c0-417c-b483-43a464055204</vt:lpwstr>
  </property>
  <property fmtid="{D5CDD505-2E9C-101B-9397-08002B2CF9AE}" pid="8" name="MSIP_Label_4044bd30-2ed7-4c9d-9d12-46200872a97b_ContentBits">
    <vt:lpwstr>0</vt:lpwstr>
  </property>
</Properties>
</file>